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rawings/drawing1.xml" ContentType="application/vnd.openxmlformats-officedocument.drawingml.chartshapes+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diagrams/layout4.xml" ContentType="application/vnd.openxmlformats-officedocument.drawingml.diagramLayou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0"/>
  </p:notesMasterIdLst>
  <p:handoutMasterIdLst>
    <p:handoutMasterId r:id="rId21"/>
  </p:handoutMasterIdLst>
  <p:sldIdLst>
    <p:sldId id="707" r:id="rId2"/>
    <p:sldId id="832" r:id="rId3"/>
    <p:sldId id="845" r:id="rId4"/>
    <p:sldId id="842" r:id="rId5"/>
    <p:sldId id="835" r:id="rId6"/>
    <p:sldId id="831" r:id="rId7"/>
    <p:sldId id="836" r:id="rId8"/>
    <p:sldId id="830" r:id="rId9"/>
    <p:sldId id="834" r:id="rId10"/>
    <p:sldId id="850" r:id="rId11"/>
    <p:sldId id="849" r:id="rId12"/>
    <p:sldId id="843" r:id="rId13"/>
    <p:sldId id="844" r:id="rId14"/>
    <p:sldId id="841" r:id="rId15"/>
    <p:sldId id="819" r:id="rId16"/>
    <p:sldId id="848" r:id="rId17"/>
    <p:sldId id="846" r:id="rId18"/>
    <p:sldId id="851" r:id="rId19"/>
  </p:sldIdLst>
  <p:sldSz cx="9144000" cy="6858000" type="screen4x3"/>
  <p:notesSz cx="6669088" cy="9775825"/>
  <p:defaultTextStyle>
    <a:defPPr>
      <a:defRPr lang="ru-RU"/>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23538D"/>
    <a:srgbClr val="8D57B5"/>
    <a:srgbClr val="3B1165"/>
    <a:srgbClr val="DCC32A"/>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Темный стиль 1 - акцент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Темный стиль 1 - акцент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Темный стиль 1 - акцент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Темный стиль 1 - акцент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890" autoAdjust="0"/>
    <p:restoredTop sz="87980" autoAdjust="0"/>
  </p:normalViewPr>
  <p:slideViewPr>
    <p:cSldViewPr>
      <p:cViewPr>
        <p:scale>
          <a:sx n="75" d="100"/>
          <a:sy n="75" d="100"/>
        </p:scale>
        <p:origin x="-1445" y="-48"/>
      </p:cViewPr>
      <p:guideLst>
        <p:guide orient="horz" pos="2160"/>
        <p:guide pos="2880"/>
      </p:guideLst>
    </p:cSldViewPr>
  </p:slideViewPr>
  <p:notesTextViewPr>
    <p:cViewPr>
      <p:scale>
        <a:sx n="150" d="100"/>
        <a:sy n="15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_____Microsoft_Office_Excel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_____Microsoft_Office_Excel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Office_Excel12.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Office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Office_Excel8.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Microsoft_Office_Excel9.xlsx"/></Relationships>
</file>

<file path=ppt/charts/chart1.xml><?xml version="1.0" encoding="utf-8"?>
<c:chartSpace xmlns:c="http://schemas.openxmlformats.org/drawingml/2006/chart" xmlns:a="http://schemas.openxmlformats.org/drawingml/2006/main" xmlns:r="http://schemas.openxmlformats.org/officeDocument/2006/relationships">
  <c:lang val="ru-RU"/>
  <c:style val="18"/>
  <c:chart>
    <c:autoTitleDeleted val="1"/>
    <c:view3D>
      <c:rotX val="30"/>
      <c:perspective val="30"/>
    </c:view3D>
    <c:plotArea>
      <c:layout>
        <c:manualLayout>
          <c:layoutTarget val="inner"/>
          <c:xMode val="edge"/>
          <c:yMode val="edge"/>
          <c:x val="0.11525998535775225"/>
          <c:y val="0.13347788592595403"/>
          <c:w val="0.80704215925006451"/>
          <c:h val="0.79541873396180918"/>
        </c:manualLayout>
      </c:layout>
      <c:pie3DChart>
        <c:varyColors val="1"/>
        <c:ser>
          <c:idx val="0"/>
          <c:order val="0"/>
          <c:tx>
            <c:strRef>
              <c:f>Лист1!$B$1</c:f>
              <c:strCache>
                <c:ptCount val="1"/>
                <c:pt idx="0">
                  <c:v>Виды обращений о проведении ГЭУТ</c:v>
                </c:pt>
              </c:strCache>
            </c:strRef>
          </c:tx>
          <c:explosion val="25"/>
          <c:dLbls>
            <c:dLbl>
              <c:idx val="0"/>
              <c:layout>
                <c:manualLayout>
                  <c:x val="9.2091885054666131E-2"/>
                  <c:y val="-3.7169481168759032E-2"/>
                </c:manualLayout>
              </c:layout>
              <c:tx>
                <c:rich>
                  <a:bodyPr/>
                  <a:lstStyle/>
                  <a:p>
                    <a:r>
                      <a:rPr lang="ru-RU" sz="1400" b="1" dirty="0">
                        <a:latin typeface="Arial Narrow" pitchFamily="34" charset="0"/>
                      </a:rPr>
                      <a:t>О</a:t>
                    </a:r>
                    <a:r>
                      <a:rPr lang="ru-RU" dirty="0"/>
                      <a:t>рганы исполнительной власти </a:t>
                    </a:r>
                    <a:r>
                      <a:rPr lang="ru-RU" dirty="0" smtClean="0"/>
                      <a:t>62</a:t>
                    </a:r>
                    <a:endParaRPr lang="ru-RU" dirty="0"/>
                  </a:p>
                </c:rich>
              </c:tx>
              <c:showVal val="1"/>
              <c:showCatName val="1"/>
            </c:dLbl>
            <c:dLbl>
              <c:idx val="1"/>
              <c:layout>
                <c:manualLayout>
                  <c:x val="-2.3757264675509572E-2"/>
                  <c:y val="-5.8368006535859163E-2"/>
                </c:manualLayout>
              </c:layout>
              <c:tx>
                <c:rich>
                  <a:bodyPr/>
                  <a:lstStyle/>
                  <a:p>
                    <a:pPr>
                      <a:defRPr sz="1600" b="1">
                        <a:latin typeface="Arial Narrow" pitchFamily="34" charset="0"/>
                      </a:defRPr>
                    </a:pPr>
                    <a:r>
                      <a:rPr lang="ru-RU" sz="1400" b="1" dirty="0" smtClean="0">
                        <a:latin typeface="Arial Narrow" pitchFamily="34" charset="0"/>
                      </a:rPr>
                      <a:t>Работодатели, их объединения 1 459</a:t>
                    </a:r>
                    <a:endParaRPr lang="ru-RU" sz="1400" b="1" dirty="0">
                      <a:latin typeface="Arial Narrow" pitchFamily="34" charset="0"/>
                    </a:endParaRPr>
                  </a:p>
                </c:rich>
              </c:tx>
              <c:spPr/>
              <c:showVal val="1"/>
              <c:showCatName val="1"/>
            </c:dLbl>
            <c:dLbl>
              <c:idx val="2"/>
              <c:layout>
                <c:manualLayout>
                  <c:x val="0.26308962027898541"/>
                  <c:y val="-0.11871174205576079"/>
                </c:manualLayout>
              </c:layout>
              <c:tx>
                <c:rich>
                  <a:bodyPr/>
                  <a:lstStyle/>
                  <a:p>
                    <a:r>
                      <a:rPr lang="ru-RU" sz="1400" b="1" dirty="0">
                        <a:latin typeface="Arial Narrow" pitchFamily="34" charset="0"/>
                      </a:rPr>
                      <a:t>Р</a:t>
                    </a:r>
                    <a:r>
                      <a:rPr lang="ru-RU" sz="1400" dirty="0"/>
                      <a:t>аботники 1 </a:t>
                    </a:r>
                    <a:r>
                      <a:rPr lang="ru-RU" sz="1400" dirty="0" smtClean="0"/>
                      <a:t>699</a:t>
                    </a:r>
                    <a:endParaRPr lang="ru-RU" sz="1400" dirty="0"/>
                  </a:p>
                </c:rich>
              </c:tx>
              <c:showVal val="1"/>
              <c:showCatName val="1"/>
            </c:dLbl>
            <c:dLbl>
              <c:idx val="3"/>
              <c:layout>
                <c:manualLayout>
                  <c:x val="0.11852161250839183"/>
                  <c:y val="6.8908840752111553E-2"/>
                </c:manualLayout>
              </c:layout>
              <c:tx>
                <c:rich>
                  <a:bodyPr/>
                  <a:lstStyle/>
                  <a:p>
                    <a:r>
                      <a:rPr lang="ru-RU" sz="1400" b="1" dirty="0">
                        <a:latin typeface="Arial Narrow" pitchFamily="34" charset="0"/>
                      </a:rPr>
                      <a:t>П</a:t>
                    </a:r>
                    <a:r>
                      <a:rPr lang="ru-RU" dirty="0"/>
                      <a:t>рофсоюзы, их объединения </a:t>
                    </a:r>
                    <a:r>
                      <a:rPr lang="ru-RU" dirty="0" smtClean="0"/>
                      <a:t>12</a:t>
                    </a:r>
                    <a:endParaRPr lang="ru-RU" dirty="0"/>
                  </a:p>
                </c:rich>
              </c:tx>
              <c:showVal val="1"/>
              <c:showCatName val="1"/>
            </c:dLbl>
            <c:dLbl>
              <c:idx val="4"/>
              <c:layout>
                <c:manualLayout>
                  <c:x val="-3.9281366647770453E-2"/>
                  <c:y val="6.3676021092507334E-2"/>
                </c:manualLayout>
              </c:layout>
              <c:tx>
                <c:rich>
                  <a:bodyPr/>
                  <a:lstStyle/>
                  <a:p>
                    <a:r>
                      <a:rPr lang="ru-RU" sz="1400" b="1" dirty="0" smtClean="0">
                        <a:latin typeface="Arial Narrow" pitchFamily="34" charset="0"/>
                      </a:rPr>
                      <a:t>Органы </a:t>
                    </a:r>
                  </a:p>
                  <a:p>
                    <a:r>
                      <a:rPr lang="ru-RU" sz="1400" b="1" dirty="0" smtClean="0">
                        <a:latin typeface="Arial Narrow" pitchFamily="34" charset="0"/>
                      </a:rPr>
                      <a:t>ФСС 121</a:t>
                    </a:r>
                    <a:endParaRPr lang="ru-RU" sz="1400" b="1" dirty="0">
                      <a:latin typeface="Arial Narrow" pitchFamily="34" charset="0"/>
                    </a:endParaRPr>
                  </a:p>
                </c:rich>
              </c:tx>
              <c:showVal val="1"/>
              <c:showCatName val="1"/>
            </c:dLbl>
            <c:dLbl>
              <c:idx val="5"/>
              <c:layout>
                <c:manualLayout>
                  <c:x val="8.6738996213535507E-3"/>
                  <c:y val="-0.13504190591289322"/>
                </c:manualLayout>
              </c:layout>
              <c:tx>
                <c:rich>
                  <a:bodyPr/>
                  <a:lstStyle/>
                  <a:p>
                    <a:r>
                      <a:rPr lang="ru-RU" sz="1400" b="1" dirty="0" smtClean="0">
                        <a:latin typeface="Arial Narrow" pitchFamily="34" charset="0"/>
                      </a:rPr>
                      <a:t>Другие страховщики 35</a:t>
                    </a:r>
                    <a:endParaRPr lang="ru-RU" sz="1400" b="1" dirty="0">
                      <a:latin typeface="Arial Narrow" pitchFamily="34" charset="0"/>
                    </a:endParaRPr>
                  </a:p>
                </c:rich>
              </c:tx>
              <c:showVal val="1"/>
              <c:showCatName val="1"/>
            </c:dLbl>
            <c:dLbl>
              <c:idx val="6"/>
              <c:layout>
                <c:manualLayout>
                  <c:x val="9.0445790923515627E-3"/>
                  <c:y val="-8.8341640901688528E-2"/>
                </c:manualLayout>
              </c:layout>
              <c:tx>
                <c:rich>
                  <a:bodyPr/>
                  <a:lstStyle/>
                  <a:p>
                    <a:r>
                      <a:rPr lang="ru-RU" sz="1400" b="1" dirty="0" smtClean="0">
                        <a:latin typeface="Arial Narrow" pitchFamily="34" charset="0"/>
                      </a:rPr>
                      <a:t>Определения </a:t>
                    </a:r>
                    <a:r>
                      <a:rPr lang="ru-RU" sz="1400" b="1" dirty="0">
                        <a:latin typeface="Arial Narrow" pitchFamily="34" charset="0"/>
                      </a:rPr>
                      <a:t>судебных </a:t>
                    </a:r>
                    <a:r>
                      <a:rPr lang="ru-RU" sz="1400" b="1" dirty="0" smtClean="0">
                        <a:latin typeface="Arial Narrow" pitchFamily="34" charset="0"/>
                      </a:rPr>
                      <a:t>органов </a:t>
                    </a:r>
                  </a:p>
                  <a:p>
                    <a:r>
                      <a:rPr lang="ru-RU" sz="1400" b="1" dirty="0" smtClean="0">
                        <a:latin typeface="Arial Narrow" pitchFamily="34" charset="0"/>
                      </a:rPr>
                      <a:t>1 148</a:t>
                    </a:r>
                    <a:endParaRPr lang="ru-RU" sz="1400" b="1" dirty="0">
                      <a:latin typeface="Arial Narrow" pitchFamily="34" charset="0"/>
                    </a:endParaRPr>
                  </a:p>
                </c:rich>
              </c:tx>
              <c:showVal val="1"/>
              <c:showCatName val="1"/>
            </c:dLbl>
            <c:dLbl>
              <c:idx val="7"/>
              <c:layout>
                <c:manualLayout>
                  <c:x val="-1.3092807538688791E-2"/>
                  <c:y val="-5.7161839741383808E-2"/>
                </c:manualLayout>
              </c:layout>
              <c:tx>
                <c:rich>
                  <a:bodyPr/>
                  <a:lstStyle/>
                  <a:p>
                    <a:r>
                      <a:rPr lang="ru-RU" sz="1400" b="1" dirty="0">
                        <a:latin typeface="Arial Narrow" pitchFamily="34" charset="0"/>
                      </a:rPr>
                      <a:t>Представления территориальных органов </a:t>
                    </a:r>
                    <a:r>
                      <a:rPr lang="ru-RU" sz="1400" b="1" dirty="0" err="1">
                        <a:latin typeface="Arial Narrow" pitchFamily="34" charset="0"/>
                      </a:rPr>
                      <a:t>Роструда</a:t>
                    </a:r>
                    <a:r>
                      <a:rPr lang="ru-RU" sz="1400" b="1" dirty="0">
                        <a:latin typeface="Arial Narrow" pitchFamily="34" charset="0"/>
                      </a:rPr>
                      <a:t> </a:t>
                    </a:r>
                    <a:r>
                      <a:rPr lang="ru-RU" sz="1400" b="1" dirty="0" smtClean="0">
                        <a:latin typeface="Arial Narrow" pitchFamily="34" charset="0"/>
                      </a:rPr>
                      <a:t>393</a:t>
                    </a:r>
                    <a:endParaRPr lang="ru-RU" sz="1400" b="1" dirty="0">
                      <a:latin typeface="Arial Narrow" pitchFamily="34" charset="0"/>
                    </a:endParaRPr>
                  </a:p>
                </c:rich>
              </c:tx>
              <c:showVal val="1"/>
              <c:showCatName val="1"/>
            </c:dLbl>
            <c:dLbl>
              <c:idx val="8"/>
              <c:layout>
                <c:manualLayout>
                  <c:x val="3.4958888903054486E-2"/>
                  <c:y val="-8.247593085863085E-2"/>
                </c:manualLayout>
              </c:layout>
              <c:tx>
                <c:rich>
                  <a:bodyPr/>
                  <a:lstStyle/>
                  <a:p>
                    <a:r>
                      <a:rPr lang="ru-RU" dirty="0" smtClean="0"/>
                      <a:t>Прочие </a:t>
                    </a:r>
                    <a:r>
                      <a:rPr lang="ru-RU" dirty="0"/>
                      <a:t>222</a:t>
                    </a:r>
                  </a:p>
                </c:rich>
              </c:tx>
              <c:showVal val="1"/>
              <c:showCatName val="1"/>
            </c:dLbl>
            <c:txPr>
              <a:bodyPr/>
              <a:lstStyle/>
              <a:p>
                <a:pPr>
                  <a:defRPr sz="1400" b="1">
                    <a:latin typeface="Arial Narrow" pitchFamily="34" charset="0"/>
                  </a:defRPr>
                </a:pPr>
                <a:endParaRPr lang="ru-RU"/>
              </a:p>
            </c:txPr>
            <c:showVal val="1"/>
            <c:showCatName val="1"/>
            <c:showLeaderLines val="1"/>
          </c:dLbls>
          <c:cat>
            <c:strRef>
              <c:f>Лист1!$A$2:$A$9</c:f>
              <c:strCache>
                <c:ptCount val="8"/>
                <c:pt idx="0">
                  <c:v>органы исполнительной власти</c:v>
                </c:pt>
                <c:pt idx="1">
                  <c:v>работодатели. Их объединения</c:v>
                </c:pt>
                <c:pt idx="2">
                  <c:v>работники</c:v>
                </c:pt>
                <c:pt idx="3">
                  <c:v>профсоюзы, их объединения</c:v>
                </c:pt>
                <c:pt idx="4">
                  <c:v>органы ФСС</c:v>
                </c:pt>
                <c:pt idx="5">
                  <c:v>другие страховщики</c:v>
                </c:pt>
                <c:pt idx="6">
                  <c:v>определения судебных органов</c:v>
                </c:pt>
                <c:pt idx="7">
                  <c:v>представления территориальных органов Роструда</c:v>
                </c:pt>
              </c:strCache>
            </c:strRef>
          </c:cat>
          <c:val>
            <c:numRef>
              <c:f>Лист1!$B$2:$B$9</c:f>
              <c:numCache>
                <c:formatCode>General</c:formatCode>
                <c:ptCount val="8"/>
                <c:pt idx="0">
                  <c:v>62</c:v>
                </c:pt>
                <c:pt idx="1">
                  <c:v>1459</c:v>
                </c:pt>
                <c:pt idx="2">
                  <c:v>1699</c:v>
                </c:pt>
                <c:pt idx="3">
                  <c:v>12</c:v>
                </c:pt>
                <c:pt idx="4">
                  <c:v>121</c:v>
                </c:pt>
                <c:pt idx="5">
                  <c:v>35</c:v>
                </c:pt>
                <c:pt idx="6">
                  <c:v>1148</c:v>
                </c:pt>
                <c:pt idx="7">
                  <c:v>393</c:v>
                </c:pt>
              </c:numCache>
            </c:numRef>
          </c:val>
        </c:ser>
        <c:dLbls>
          <c:showVal val="1"/>
          <c:showCatName val="1"/>
        </c:dLbls>
      </c:pie3DChart>
    </c:plotArea>
    <c:plotVisOnly val="1"/>
  </c:chart>
  <c:txPr>
    <a:bodyPr/>
    <a:lstStyle/>
    <a:p>
      <a:pPr>
        <a:defRPr sz="1800"/>
      </a:pPr>
      <a:endParaRPr lang="ru-RU"/>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rAngAx val="1"/>
    </c:view3D>
    <c:sideWall>
      <c:spPr>
        <a:noFill/>
        <a:ln w="25400">
          <a:noFill/>
        </a:ln>
      </c:spPr>
    </c:sideWall>
    <c:backWall>
      <c:spPr>
        <a:noFill/>
        <a:ln w="25400">
          <a:noFill/>
        </a:ln>
      </c:spPr>
    </c:backWall>
    <c:plotArea>
      <c:layout/>
      <c:bar3DChart>
        <c:barDir val="col"/>
        <c:grouping val="clustered"/>
        <c:ser>
          <c:idx val="0"/>
          <c:order val="0"/>
          <c:tx>
            <c:strRef>
              <c:f>Лист1!$B$1</c:f>
              <c:strCache>
                <c:ptCount val="1"/>
                <c:pt idx="0">
                  <c:v>Количество выданных заключений</c:v>
                </c:pt>
              </c:strCache>
            </c:strRef>
          </c:tx>
          <c:dLbls>
            <c:txPr>
              <a:bodyPr/>
              <a:lstStyle/>
              <a:p>
                <a:pPr>
                  <a:defRPr sz="1200">
                    <a:latin typeface="Arial Narrow" pitchFamily="34" charset="0"/>
                  </a:defRPr>
                </a:pPr>
                <a:endParaRPr lang="ru-RU"/>
              </a:p>
            </c:txPr>
            <c:showVal val="1"/>
          </c:dLbls>
          <c:cat>
            <c:strRef>
              <c:f>Лист1!$A$2:$A$7</c:f>
              <c:strCache>
                <c:ptCount val="6"/>
                <c:pt idx="0">
                  <c:v>Курганская обл</c:v>
                </c:pt>
                <c:pt idx="1">
                  <c:v>Свердловская обл</c:v>
                </c:pt>
                <c:pt idx="2">
                  <c:v>Тюменская обл</c:v>
                </c:pt>
                <c:pt idx="3">
                  <c:v>Ханты-Мансийский АО</c:v>
                </c:pt>
                <c:pt idx="4">
                  <c:v>Ямало-Ненецкий АО</c:v>
                </c:pt>
                <c:pt idx="5">
                  <c:v>Челябинская обл</c:v>
                </c:pt>
              </c:strCache>
            </c:strRef>
          </c:cat>
          <c:val>
            <c:numRef>
              <c:f>Лист1!$B$2:$B$7</c:f>
              <c:numCache>
                <c:formatCode>General</c:formatCode>
                <c:ptCount val="6"/>
                <c:pt idx="0">
                  <c:v>15</c:v>
                </c:pt>
                <c:pt idx="1">
                  <c:v>12</c:v>
                </c:pt>
                <c:pt idx="2">
                  <c:v>1</c:v>
                </c:pt>
                <c:pt idx="3">
                  <c:v>40</c:v>
                </c:pt>
                <c:pt idx="4">
                  <c:v>1</c:v>
                </c:pt>
                <c:pt idx="5">
                  <c:v>1</c:v>
                </c:pt>
              </c:numCache>
            </c:numRef>
          </c:val>
        </c:ser>
        <c:ser>
          <c:idx val="1"/>
          <c:order val="1"/>
          <c:tx>
            <c:strRef>
              <c:f>Лист1!$C$1</c:f>
              <c:strCache>
                <c:ptCount val="1"/>
                <c:pt idx="0">
                  <c:v>Численность государственных экспертов</c:v>
                </c:pt>
              </c:strCache>
            </c:strRef>
          </c:tx>
          <c:dLbls>
            <c:txPr>
              <a:bodyPr/>
              <a:lstStyle/>
              <a:p>
                <a:pPr>
                  <a:defRPr sz="1200">
                    <a:latin typeface="Arial Narrow" pitchFamily="34" charset="0"/>
                  </a:defRPr>
                </a:pPr>
                <a:endParaRPr lang="ru-RU"/>
              </a:p>
            </c:txPr>
            <c:showVal val="1"/>
          </c:dLbls>
          <c:cat>
            <c:strRef>
              <c:f>Лист1!$A$2:$A$7</c:f>
              <c:strCache>
                <c:ptCount val="6"/>
                <c:pt idx="0">
                  <c:v>Курганская обл</c:v>
                </c:pt>
                <c:pt idx="1">
                  <c:v>Свердловская обл</c:v>
                </c:pt>
                <c:pt idx="2">
                  <c:v>Тюменская обл</c:v>
                </c:pt>
                <c:pt idx="3">
                  <c:v>Ханты-Мансийский АО</c:v>
                </c:pt>
                <c:pt idx="4">
                  <c:v>Ямало-Ненецкий АО</c:v>
                </c:pt>
                <c:pt idx="5">
                  <c:v>Челябинская обл</c:v>
                </c:pt>
              </c:strCache>
            </c:strRef>
          </c:cat>
          <c:val>
            <c:numRef>
              <c:f>Лист1!$C$2:$C$7</c:f>
              <c:numCache>
                <c:formatCode>General</c:formatCode>
                <c:ptCount val="6"/>
                <c:pt idx="0">
                  <c:v>3</c:v>
                </c:pt>
                <c:pt idx="1">
                  <c:v>4</c:v>
                </c:pt>
                <c:pt idx="2">
                  <c:v>3</c:v>
                </c:pt>
                <c:pt idx="3">
                  <c:v>2</c:v>
                </c:pt>
                <c:pt idx="4">
                  <c:v>3</c:v>
                </c:pt>
                <c:pt idx="5">
                  <c:v>2</c:v>
                </c:pt>
              </c:numCache>
            </c:numRef>
          </c:val>
        </c:ser>
        <c:dLbls>
          <c:showVal val="1"/>
        </c:dLbls>
        <c:shape val="box"/>
        <c:axId val="105685376"/>
        <c:axId val="105686912"/>
        <c:axId val="0"/>
      </c:bar3DChart>
      <c:catAx>
        <c:axId val="105685376"/>
        <c:scaling>
          <c:orientation val="minMax"/>
        </c:scaling>
        <c:axPos val="b"/>
        <c:majorTickMark val="none"/>
        <c:tickLblPos val="nextTo"/>
        <c:txPr>
          <a:bodyPr/>
          <a:lstStyle/>
          <a:p>
            <a:pPr>
              <a:defRPr sz="900">
                <a:latin typeface="Arial Narrow" pitchFamily="34" charset="0"/>
              </a:defRPr>
            </a:pPr>
            <a:endParaRPr lang="ru-RU"/>
          </a:p>
        </c:txPr>
        <c:crossAx val="105686912"/>
        <c:crosses val="autoZero"/>
        <c:auto val="1"/>
        <c:lblAlgn val="ctr"/>
        <c:lblOffset val="100"/>
      </c:catAx>
      <c:valAx>
        <c:axId val="105686912"/>
        <c:scaling>
          <c:orientation val="minMax"/>
        </c:scaling>
        <c:axPos val="l"/>
        <c:numFmt formatCode="General" sourceLinked="1"/>
        <c:majorTickMark val="none"/>
        <c:tickLblPos val="nextTo"/>
        <c:txPr>
          <a:bodyPr/>
          <a:lstStyle/>
          <a:p>
            <a:pPr>
              <a:defRPr sz="1000">
                <a:latin typeface="Arial Narrow" pitchFamily="34" charset="0"/>
              </a:defRPr>
            </a:pPr>
            <a:endParaRPr lang="ru-RU"/>
          </a:p>
        </c:txPr>
        <c:crossAx val="105685376"/>
        <c:crosses val="autoZero"/>
        <c:crossBetween val="between"/>
      </c:valAx>
    </c:plotArea>
    <c:legend>
      <c:legendPos val="r"/>
      <c:txPr>
        <a:bodyPr/>
        <a:lstStyle/>
        <a:p>
          <a:pPr>
            <a:defRPr sz="1400">
              <a:latin typeface="Arial Narrow" pitchFamily="34" charset="0"/>
            </a:defRPr>
          </a:pPr>
          <a:endParaRPr lang="ru-RU"/>
        </a:p>
      </c:txPr>
    </c:legend>
    <c:plotVisOnly val="1"/>
  </c:chart>
  <c:txPr>
    <a:bodyPr/>
    <a:lstStyle/>
    <a:p>
      <a:pPr>
        <a:defRPr sz="1800"/>
      </a:pPr>
      <a:endParaRPr lang="ru-RU"/>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ru-RU"/>
  <c:chart>
    <c:view3D>
      <c:rAngAx val="1"/>
    </c:view3D>
    <c:plotArea>
      <c:layout/>
      <c:bar3DChart>
        <c:barDir val="col"/>
        <c:grouping val="clustered"/>
        <c:ser>
          <c:idx val="0"/>
          <c:order val="0"/>
          <c:tx>
            <c:strRef>
              <c:f>Лист1!$B$1</c:f>
              <c:strCache>
                <c:ptCount val="1"/>
                <c:pt idx="0">
                  <c:v>Количество выданных заключений</c:v>
                </c:pt>
              </c:strCache>
            </c:strRef>
          </c:tx>
          <c:dLbls>
            <c:txPr>
              <a:bodyPr/>
              <a:lstStyle/>
              <a:p>
                <a:pPr>
                  <a:defRPr sz="1200">
                    <a:latin typeface="Arial Narrow" pitchFamily="34" charset="0"/>
                  </a:defRPr>
                </a:pPr>
                <a:endParaRPr lang="ru-RU"/>
              </a:p>
            </c:txPr>
            <c:showVal val="1"/>
          </c:dLbls>
          <c:cat>
            <c:strRef>
              <c:f>Лист1!$A$2:$A$10</c:f>
              <c:strCache>
                <c:ptCount val="9"/>
                <c:pt idx="0">
                  <c:v>Республика Саха (Якутия)</c:v>
                </c:pt>
                <c:pt idx="1">
                  <c:v>Качатский край</c:v>
                </c:pt>
                <c:pt idx="2">
                  <c:v>Приморский край</c:v>
                </c:pt>
                <c:pt idx="3">
                  <c:v>Хабаровский край</c:v>
                </c:pt>
                <c:pt idx="4">
                  <c:v>Амурская обл</c:v>
                </c:pt>
                <c:pt idx="5">
                  <c:v>Магаданская обл</c:v>
                </c:pt>
                <c:pt idx="6">
                  <c:v>Сахалинская обл</c:v>
                </c:pt>
                <c:pt idx="7">
                  <c:v>Еврейская ОА</c:v>
                </c:pt>
                <c:pt idx="8">
                  <c:v>Чукотский АО</c:v>
                </c:pt>
              </c:strCache>
            </c:strRef>
          </c:cat>
          <c:val>
            <c:numRef>
              <c:f>Лист1!$B$2:$B$10</c:f>
              <c:numCache>
                <c:formatCode>General</c:formatCode>
                <c:ptCount val="9"/>
                <c:pt idx="1">
                  <c:v>2</c:v>
                </c:pt>
                <c:pt idx="2">
                  <c:v>11</c:v>
                </c:pt>
                <c:pt idx="3">
                  <c:v>3</c:v>
                </c:pt>
                <c:pt idx="4">
                  <c:v>7</c:v>
                </c:pt>
                <c:pt idx="5">
                  <c:v>193</c:v>
                </c:pt>
                <c:pt idx="6">
                  <c:v>2</c:v>
                </c:pt>
                <c:pt idx="7">
                  <c:v>65</c:v>
                </c:pt>
              </c:numCache>
            </c:numRef>
          </c:val>
        </c:ser>
        <c:ser>
          <c:idx val="1"/>
          <c:order val="1"/>
          <c:tx>
            <c:strRef>
              <c:f>Лист1!$C$1</c:f>
              <c:strCache>
                <c:ptCount val="1"/>
                <c:pt idx="0">
                  <c:v>Численность государственных экспертов</c:v>
                </c:pt>
              </c:strCache>
            </c:strRef>
          </c:tx>
          <c:dLbls>
            <c:txPr>
              <a:bodyPr/>
              <a:lstStyle/>
              <a:p>
                <a:pPr>
                  <a:defRPr sz="1200">
                    <a:latin typeface="Arial Narrow" pitchFamily="34" charset="0"/>
                  </a:defRPr>
                </a:pPr>
                <a:endParaRPr lang="ru-RU"/>
              </a:p>
            </c:txPr>
            <c:showVal val="1"/>
          </c:dLbls>
          <c:cat>
            <c:strRef>
              <c:f>Лист1!$A$2:$A$10</c:f>
              <c:strCache>
                <c:ptCount val="9"/>
                <c:pt idx="0">
                  <c:v>Республика Саха (Якутия)</c:v>
                </c:pt>
                <c:pt idx="1">
                  <c:v>Качатский край</c:v>
                </c:pt>
                <c:pt idx="2">
                  <c:v>Приморский край</c:v>
                </c:pt>
                <c:pt idx="3">
                  <c:v>Хабаровский край</c:v>
                </c:pt>
                <c:pt idx="4">
                  <c:v>Амурская обл</c:v>
                </c:pt>
                <c:pt idx="5">
                  <c:v>Магаданская обл</c:v>
                </c:pt>
                <c:pt idx="6">
                  <c:v>Сахалинская обл</c:v>
                </c:pt>
                <c:pt idx="7">
                  <c:v>Еврейская ОА</c:v>
                </c:pt>
                <c:pt idx="8">
                  <c:v>Чукотский АО</c:v>
                </c:pt>
              </c:strCache>
            </c:strRef>
          </c:cat>
          <c:val>
            <c:numRef>
              <c:f>Лист1!$C$2:$C$10</c:f>
              <c:numCache>
                <c:formatCode>General</c:formatCode>
                <c:ptCount val="9"/>
                <c:pt idx="0">
                  <c:v>3</c:v>
                </c:pt>
                <c:pt idx="1">
                  <c:v>3</c:v>
                </c:pt>
                <c:pt idx="2">
                  <c:v>41</c:v>
                </c:pt>
                <c:pt idx="3">
                  <c:v>4</c:v>
                </c:pt>
                <c:pt idx="4">
                  <c:v>6</c:v>
                </c:pt>
                <c:pt idx="5">
                  <c:v>3</c:v>
                </c:pt>
                <c:pt idx="6">
                  <c:v>10</c:v>
                </c:pt>
                <c:pt idx="7">
                  <c:v>2</c:v>
                </c:pt>
              </c:numCache>
            </c:numRef>
          </c:val>
        </c:ser>
        <c:dLbls>
          <c:showVal val="1"/>
        </c:dLbls>
        <c:shape val="box"/>
        <c:axId val="105724928"/>
        <c:axId val="105734912"/>
        <c:axId val="0"/>
      </c:bar3DChart>
      <c:catAx>
        <c:axId val="105724928"/>
        <c:scaling>
          <c:orientation val="minMax"/>
        </c:scaling>
        <c:axPos val="b"/>
        <c:tickLblPos val="nextTo"/>
        <c:txPr>
          <a:bodyPr/>
          <a:lstStyle/>
          <a:p>
            <a:pPr>
              <a:defRPr sz="900">
                <a:latin typeface="Arial Narrow" pitchFamily="34" charset="0"/>
              </a:defRPr>
            </a:pPr>
            <a:endParaRPr lang="ru-RU"/>
          </a:p>
        </c:txPr>
        <c:crossAx val="105734912"/>
        <c:crosses val="autoZero"/>
        <c:auto val="1"/>
        <c:lblAlgn val="ctr"/>
        <c:lblOffset val="100"/>
      </c:catAx>
      <c:valAx>
        <c:axId val="105734912"/>
        <c:scaling>
          <c:orientation val="minMax"/>
        </c:scaling>
        <c:axPos val="l"/>
        <c:numFmt formatCode="General" sourceLinked="1"/>
        <c:tickLblPos val="nextTo"/>
        <c:txPr>
          <a:bodyPr/>
          <a:lstStyle/>
          <a:p>
            <a:pPr>
              <a:defRPr sz="1000">
                <a:latin typeface="Arial Narrow" pitchFamily="34" charset="0"/>
              </a:defRPr>
            </a:pPr>
            <a:endParaRPr lang="ru-RU"/>
          </a:p>
        </c:txPr>
        <c:crossAx val="105724928"/>
        <c:crosses val="autoZero"/>
        <c:crossBetween val="between"/>
      </c:valAx>
    </c:plotArea>
    <c:plotVisOnly val="1"/>
  </c:chart>
  <c:txPr>
    <a:bodyPr/>
    <a:lstStyle/>
    <a:p>
      <a:pPr>
        <a:defRPr sz="1800"/>
      </a:pPr>
      <a:endParaRPr lang="ru-RU"/>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ru-RU"/>
  <c:chart>
    <c:view3D>
      <c:rAngAx val="1"/>
    </c:view3D>
    <c:floor>
      <c:spPr>
        <a:noFill/>
        <a:ln w="9525">
          <a:noFill/>
        </a:ln>
      </c:spPr>
    </c:floor>
    <c:sideWall>
      <c:spPr>
        <a:noFill/>
        <a:ln w="25400">
          <a:noFill/>
        </a:ln>
      </c:spPr>
    </c:sideWall>
    <c:backWall>
      <c:spPr>
        <a:noFill/>
        <a:ln w="25400">
          <a:noFill/>
        </a:ln>
      </c:spPr>
    </c:backWall>
    <c:plotArea>
      <c:layout>
        <c:manualLayout>
          <c:layoutTarget val="inner"/>
          <c:xMode val="edge"/>
          <c:yMode val="edge"/>
          <c:x val="7.5338851238750809E-4"/>
          <c:y val="1.5336460200074386E-2"/>
          <c:w val="0.8355201912431186"/>
          <c:h val="0.58356961947867303"/>
        </c:manualLayout>
      </c:layout>
      <c:bar3DChart>
        <c:barDir val="col"/>
        <c:grouping val="percentStacked"/>
        <c:ser>
          <c:idx val="0"/>
          <c:order val="0"/>
          <c:tx>
            <c:strRef>
              <c:f>Лист1!$B$1</c:f>
              <c:strCache>
                <c:ptCount val="1"/>
                <c:pt idx="0">
                  <c:v>Экспертиза качества СОУТ</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Lbls>
            <c:txPr>
              <a:bodyPr/>
              <a:lstStyle/>
              <a:p>
                <a:pPr>
                  <a:defRPr sz="1600" b="1">
                    <a:latin typeface="Arial Narrow" pitchFamily="34" charset="0"/>
                  </a:defRPr>
                </a:pPr>
                <a:endParaRPr lang="ru-RU"/>
              </a:p>
            </c:txPr>
            <c:showVal val="1"/>
          </c:dLbls>
          <c:cat>
            <c:strRef>
              <c:f>Лист1!$A$2:$A$3</c:f>
              <c:strCache>
                <c:ptCount val="2"/>
                <c:pt idx="0">
                  <c:v>Количество выданных заключений по запросам и обращениям</c:v>
                </c:pt>
                <c:pt idx="1">
                  <c:v>Количество отрицательных заключений (наличие нарушений) по рассмотренным запросам и обращениям</c:v>
                </c:pt>
              </c:strCache>
            </c:strRef>
          </c:cat>
          <c:val>
            <c:numRef>
              <c:f>Лист1!$B$2:$B$3</c:f>
              <c:numCache>
                <c:formatCode>General</c:formatCode>
                <c:ptCount val="2"/>
                <c:pt idx="0">
                  <c:v>757</c:v>
                </c:pt>
                <c:pt idx="1">
                  <c:v>333</c:v>
                </c:pt>
              </c:numCache>
            </c:numRef>
          </c:val>
        </c:ser>
        <c:ser>
          <c:idx val="1"/>
          <c:order val="1"/>
          <c:tx>
            <c:strRef>
              <c:f>Лист1!$C$1</c:f>
              <c:strCache>
                <c:ptCount val="1"/>
                <c:pt idx="0">
                  <c:v>Экспертиза правительности предоставления гарантий и компенсаций</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Lbls>
            <c:dLbl>
              <c:idx val="1"/>
              <c:layout>
                <c:manualLayout>
                  <c:x val="-1.5204249336280655E-3"/>
                  <c:y val="-7.6682301000371997E-3"/>
                </c:manualLayout>
              </c:layout>
              <c:showVal val="1"/>
            </c:dLbl>
            <c:txPr>
              <a:bodyPr/>
              <a:lstStyle/>
              <a:p>
                <a:pPr>
                  <a:defRPr sz="1600" b="1">
                    <a:latin typeface="Arial Narrow" pitchFamily="34" charset="0"/>
                  </a:defRPr>
                </a:pPr>
                <a:endParaRPr lang="ru-RU"/>
              </a:p>
            </c:txPr>
            <c:showVal val="1"/>
          </c:dLbls>
          <c:cat>
            <c:strRef>
              <c:f>Лист1!$A$2:$A$3</c:f>
              <c:strCache>
                <c:ptCount val="2"/>
                <c:pt idx="0">
                  <c:v>Количество выданных заключений по запросам и обращениям</c:v>
                </c:pt>
                <c:pt idx="1">
                  <c:v>Количество отрицательных заключений (наличие нарушений) по рассмотренным запросам и обращениям</c:v>
                </c:pt>
              </c:strCache>
            </c:strRef>
          </c:cat>
          <c:val>
            <c:numRef>
              <c:f>Лист1!$C$2:$C$3</c:f>
              <c:numCache>
                <c:formatCode>General</c:formatCode>
                <c:ptCount val="2"/>
                <c:pt idx="0">
                  <c:v>1166</c:v>
                </c:pt>
                <c:pt idx="1">
                  <c:v>151</c:v>
                </c:pt>
              </c:numCache>
            </c:numRef>
          </c:val>
        </c:ser>
        <c:ser>
          <c:idx val="2"/>
          <c:order val="2"/>
          <c:tx>
            <c:strRef>
              <c:f>Лист1!$D$1</c:f>
              <c:strCache>
                <c:ptCount val="1"/>
                <c:pt idx="0">
                  <c:v>Экспертиза фактических условий труда</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Lbls>
            <c:dLbl>
              <c:idx val="0"/>
              <c:layout>
                <c:manualLayout>
                  <c:x val="1.5204249336280683E-2"/>
                  <c:y val="7.6682301000371997E-3"/>
                </c:manualLayout>
              </c:layout>
              <c:showVal val="1"/>
            </c:dLbl>
            <c:dLbl>
              <c:idx val="1"/>
              <c:layout>
                <c:manualLayout>
                  <c:x val="1.5204249336280643E-2"/>
                  <c:y val="0"/>
                </c:manualLayout>
              </c:layout>
              <c:showVal val="1"/>
            </c:dLbl>
            <c:txPr>
              <a:bodyPr/>
              <a:lstStyle/>
              <a:p>
                <a:pPr>
                  <a:defRPr sz="1600" b="1">
                    <a:latin typeface="Arial Narrow" pitchFamily="34" charset="0"/>
                  </a:defRPr>
                </a:pPr>
                <a:endParaRPr lang="ru-RU"/>
              </a:p>
            </c:txPr>
            <c:showVal val="1"/>
          </c:dLbls>
          <c:cat>
            <c:strRef>
              <c:f>Лист1!$A$2:$A$3</c:f>
              <c:strCache>
                <c:ptCount val="2"/>
                <c:pt idx="0">
                  <c:v>Количество выданных заключений по запросам и обращениям</c:v>
                </c:pt>
                <c:pt idx="1">
                  <c:v>Количество отрицательных заключений (наличие нарушений) по рассмотренным запросам и обращениям</c:v>
                </c:pt>
              </c:strCache>
            </c:strRef>
          </c:cat>
          <c:val>
            <c:numRef>
              <c:f>Лист1!$D$2:$D$3</c:f>
              <c:numCache>
                <c:formatCode>General</c:formatCode>
                <c:ptCount val="2"/>
                <c:pt idx="0">
                  <c:v>3099</c:v>
                </c:pt>
                <c:pt idx="1">
                  <c:v>911</c:v>
                </c:pt>
              </c:numCache>
            </c:numRef>
          </c:val>
        </c:ser>
        <c:dLbls>
          <c:showVal val="1"/>
        </c:dLbls>
        <c:gapWidth val="75"/>
        <c:shape val="pyramid"/>
        <c:axId val="107123456"/>
        <c:axId val="107124992"/>
        <c:axId val="0"/>
      </c:bar3DChart>
      <c:catAx>
        <c:axId val="107123456"/>
        <c:scaling>
          <c:orientation val="minMax"/>
        </c:scaling>
        <c:axPos val="b"/>
        <c:majorTickMark val="none"/>
        <c:tickLblPos val="nextTo"/>
        <c:txPr>
          <a:bodyPr/>
          <a:lstStyle/>
          <a:p>
            <a:pPr>
              <a:defRPr sz="1400" b="1">
                <a:solidFill>
                  <a:srgbClr val="002060"/>
                </a:solidFill>
                <a:latin typeface="Arial Narrow" pitchFamily="34" charset="0"/>
              </a:defRPr>
            </a:pPr>
            <a:endParaRPr lang="ru-RU"/>
          </a:p>
        </c:txPr>
        <c:crossAx val="107124992"/>
        <c:crosses val="autoZero"/>
        <c:auto val="1"/>
        <c:lblAlgn val="ctr"/>
        <c:lblOffset val="100"/>
      </c:catAx>
      <c:valAx>
        <c:axId val="107124992"/>
        <c:scaling>
          <c:orientation val="minMax"/>
        </c:scaling>
        <c:delete val="1"/>
        <c:axPos val="l"/>
        <c:numFmt formatCode="0%" sourceLinked="1"/>
        <c:majorTickMark val="none"/>
        <c:tickLblPos val="none"/>
        <c:crossAx val="107123456"/>
        <c:crosses val="autoZero"/>
        <c:crossBetween val="between"/>
      </c:valAx>
    </c:plotArea>
    <c:legend>
      <c:legendPos val="b"/>
      <c:layout>
        <c:manualLayout>
          <c:xMode val="edge"/>
          <c:yMode val="edge"/>
          <c:x val="0.6739978090522476"/>
          <c:y val="0.14480194632158425"/>
          <c:w val="0.31616982497440288"/>
          <c:h val="0.6098146904772257"/>
        </c:manualLayout>
      </c:layout>
      <c:txPr>
        <a:bodyPr/>
        <a:lstStyle/>
        <a:p>
          <a:pPr>
            <a:defRPr sz="1600">
              <a:latin typeface="Arial Narrow" pitchFamily="34" charset="0"/>
            </a:defRPr>
          </a:pPr>
          <a:endParaRPr lang="ru-RU"/>
        </a:p>
      </c:txPr>
    </c:legend>
    <c:plotVisOnly val="1"/>
  </c:chart>
  <c:txPr>
    <a:bodyPr/>
    <a:lstStyle/>
    <a:p>
      <a:pPr>
        <a:defRPr sz="1800"/>
      </a:pPr>
      <a:endParaRPr lang="ru-RU"/>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style val="26"/>
  <c:chart>
    <c:autoTitleDeleted val="1"/>
    <c:view3D>
      <c:rotX val="30"/>
      <c:perspective val="30"/>
    </c:view3D>
    <c:plotArea>
      <c:layout>
        <c:manualLayout>
          <c:layoutTarget val="inner"/>
          <c:xMode val="edge"/>
          <c:yMode val="edge"/>
          <c:x val="2.0936810995706889E-2"/>
          <c:y val="2.276339214342042E-3"/>
          <c:w val="0.59710201576518607"/>
          <c:h val="0.9115643654770057"/>
        </c:manualLayout>
      </c:layout>
      <c:pie3DChart>
        <c:varyColors val="1"/>
        <c:ser>
          <c:idx val="0"/>
          <c:order val="0"/>
          <c:tx>
            <c:strRef>
              <c:f>Лист1!$B$1</c:f>
              <c:strCache>
                <c:ptCount val="1"/>
                <c:pt idx="0">
                  <c:v>Виды обращений о проведении ГЭУТ</c:v>
                </c:pt>
              </c:strCache>
            </c:strRef>
          </c:tx>
          <c:explosion val="7"/>
          <c:dLbls>
            <c:txPr>
              <a:bodyPr/>
              <a:lstStyle/>
              <a:p>
                <a:pPr>
                  <a:defRPr b="1">
                    <a:latin typeface="Arial Narrow" pitchFamily="34" charset="0"/>
                  </a:defRPr>
                </a:pPr>
                <a:endParaRPr lang="ru-RU"/>
              </a:p>
            </c:txPr>
            <c:showPercent val="1"/>
            <c:showLeaderLines val="1"/>
          </c:dLbls>
          <c:cat>
            <c:strRef>
              <c:f>Лист1!$A$2:$A$4</c:f>
              <c:strCache>
                <c:ptCount val="3"/>
                <c:pt idx="0">
                  <c:v>Оценка качества проведения специальной оценки условий труда</c:v>
                </c:pt>
                <c:pt idx="1">
                  <c:v>Оценка правильности предоставления работникам гарантий и компенсаций за работу с вредными (опасными) условиями труда</c:v>
                </c:pt>
                <c:pt idx="2">
                  <c:v>Оценка фактических условий труда</c:v>
                </c:pt>
              </c:strCache>
            </c:strRef>
          </c:cat>
          <c:val>
            <c:numRef>
              <c:f>Лист1!$B$2:$B$4</c:f>
              <c:numCache>
                <c:formatCode>General</c:formatCode>
                <c:ptCount val="3"/>
                <c:pt idx="0">
                  <c:v>826</c:v>
                </c:pt>
                <c:pt idx="1">
                  <c:v>1190</c:v>
                </c:pt>
                <c:pt idx="2">
                  <c:v>3136</c:v>
                </c:pt>
              </c:numCache>
            </c:numRef>
          </c:val>
        </c:ser>
        <c:dLbls>
          <c:showPercent val="1"/>
        </c:dLbls>
      </c:pie3DChart>
    </c:plotArea>
    <c:legend>
      <c:legendPos val="r"/>
      <c:layout>
        <c:manualLayout>
          <c:xMode val="edge"/>
          <c:yMode val="edge"/>
          <c:x val="0.60026042725153395"/>
          <c:y val="0.16055177473505639"/>
          <c:w val="0.39830567606309375"/>
          <c:h val="0.66032381903365822"/>
        </c:manualLayout>
      </c:layout>
      <c:txPr>
        <a:bodyPr/>
        <a:lstStyle/>
        <a:p>
          <a:pPr>
            <a:defRPr sz="1600">
              <a:latin typeface="Arial Narrow" pitchFamily="34" charset="0"/>
            </a:defRPr>
          </a:pPr>
          <a:endParaRPr lang="ru-RU"/>
        </a:p>
      </c:txPr>
    </c:legend>
    <c:plotVisOnly val="1"/>
  </c:chart>
  <c:txPr>
    <a:bodyPr/>
    <a:lstStyle/>
    <a:p>
      <a:pPr>
        <a:defRPr sz="1800"/>
      </a:pPr>
      <a:endParaRPr lang="ru-RU"/>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style val="26"/>
  <c:chart>
    <c:autoTitleDeleted val="1"/>
    <c:plotArea>
      <c:layout>
        <c:manualLayout>
          <c:layoutTarget val="inner"/>
          <c:xMode val="edge"/>
          <c:yMode val="edge"/>
          <c:x val="0.33031535143438201"/>
          <c:y val="5.7460877362832723E-2"/>
          <c:w val="0.4988684832120111"/>
          <c:h val="0.81956965099115953"/>
        </c:manualLayout>
      </c:layout>
      <c:pieChart>
        <c:varyColors val="1"/>
        <c:ser>
          <c:idx val="0"/>
          <c:order val="0"/>
          <c:tx>
            <c:strRef>
              <c:f>Лист1!$B$1</c:f>
              <c:strCache>
                <c:ptCount val="1"/>
                <c:pt idx="0">
                  <c:v>Количество экспертиз по федеральным округам</c:v>
                </c:pt>
              </c:strCache>
            </c:strRef>
          </c:tx>
          <c:explosion val="9"/>
          <c:dLbls>
            <c:dLbl>
              <c:idx val="0"/>
              <c:layout>
                <c:manualLayout>
                  <c:x val="4.8587233245270318E-2"/>
                  <c:y val="3.0112725570174761E-2"/>
                </c:manualLayout>
              </c:layout>
              <c:tx>
                <c:rich>
                  <a:bodyPr/>
                  <a:lstStyle/>
                  <a:p>
                    <a:r>
                      <a:rPr lang="ru-RU" dirty="0"/>
                      <a:t>Центральный </a:t>
                    </a:r>
                    <a:r>
                      <a:rPr lang="ru-RU" dirty="0" smtClean="0"/>
                      <a:t>ФО </a:t>
                    </a:r>
                    <a:r>
                      <a:rPr lang="ru-RU" dirty="0"/>
                      <a:t>95</a:t>
                    </a:r>
                  </a:p>
                </c:rich>
              </c:tx>
              <c:showVal val="1"/>
              <c:showCatName val="1"/>
            </c:dLbl>
            <c:dLbl>
              <c:idx val="1"/>
              <c:layout>
                <c:manualLayout>
                  <c:x val="-3.9072871375763911E-5"/>
                  <c:y val="-5.6105472407827699E-2"/>
                </c:manualLayout>
              </c:layout>
              <c:tx>
                <c:rich>
                  <a:bodyPr/>
                  <a:lstStyle/>
                  <a:p>
                    <a:r>
                      <a:rPr lang="ru-RU" dirty="0"/>
                      <a:t>Северо-Западный </a:t>
                    </a:r>
                    <a:r>
                      <a:rPr lang="ru-RU" dirty="0" smtClean="0"/>
                      <a:t>ФО </a:t>
                    </a:r>
                    <a:r>
                      <a:rPr lang="ru-RU" dirty="0"/>
                      <a:t>99</a:t>
                    </a:r>
                  </a:p>
                </c:rich>
              </c:tx>
              <c:showVal val="1"/>
              <c:showCatName val="1"/>
            </c:dLbl>
            <c:dLbl>
              <c:idx val="2"/>
              <c:layout>
                <c:manualLayout>
                  <c:x val="-2.3982238688454922E-3"/>
                  <c:y val="1.5597870077927855E-2"/>
                </c:manualLayout>
              </c:layout>
              <c:tx>
                <c:rich>
                  <a:bodyPr/>
                  <a:lstStyle/>
                  <a:p>
                    <a:r>
                      <a:rPr lang="ru-RU"/>
                      <a:t>Южный </a:t>
                    </a:r>
                    <a:r>
                      <a:rPr lang="ru-RU" smtClean="0"/>
                      <a:t>ФО</a:t>
                    </a:r>
                    <a:r>
                      <a:rPr lang="ru-RU" baseline="0" smtClean="0"/>
                      <a:t> </a:t>
                    </a:r>
                    <a:r>
                      <a:rPr lang="ru-RU" smtClean="0"/>
                      <a:t>44</a:t>
                    </a:r>
                    <a:endParaRPr lang="ru-RU"/>
                  </a:p>
                </c:rich>
              </c:tx>
              <c:showVal val="1"/>
              <c:showCatName val="1"/>
            </c:dLbl>
            <c:dLbl>
              <c:idx val="3"/>
              <c:layout>
                <c:manualLayout>
                  <c:x val="-2.4707399660907252E-3"/>
                  <c:y val="3.5175456695287828E-2"/>
                </c:manualLayout>
              </c:layout>
              <c:tx>
                <c:rich>
                  <a:bodyPr/>
                  <a:lstStyle/>
                  <a:p>
                    <a:r>
                      <a:rPr lang="ru-RU" dirty="0" err="1"/>
                      <a:t>Северо-Кавказский</a:t>
                    </a:r>
                    <a:r>
                      <a:rPr lang="ru-RU" dirty="0"/>
                      <a:t> </a:t>
                    </a:r>
                    <a:r>
                      <a:rPr lang="ru-RU" dirty="0" smtClean="0"/>
                      <a:t>ФО </a:t>
                    </a:r>
                    <a:r>
                      <a:rPr lang="ru-RU" dirty="0"/>
                      <a:t>23</a:t>
                    </a:r>
                  </a:p>
                </c:rich>
              </c:tx>
              <c:showVal val="1"/>
              <c:showCatName val="1"/>
            </c:dLbl>
            <c:dLbl>
              <c:idx val="4"/>
              <c:layout>
                <c:manualLayout>
                  <c:x val="-3.3294609777657562E-3"/>
                  <c:y val="2.4157236497532021E-2"/>
                </c:manualLayout>
              </c:layout>
              <c:tx>
                <c:rich>
                  <a:bodyPr/>
                  <a:lstStyle/>
                  <a:p>
                    <a:r>
                      <a:rPr lang="ru-RU" dirty="0"/>
                      <a:t>Приволжский </a:t>
                    </a:r>
                    <a:r>
                      <a:rPr lang="ru-RU" dirty="0" smtClean="0"/>
                      <a:t>ФО </a:t>
                    </a:r>
                    <a:r>
                      <a:rPr lang="ru-RU" dirty="0"/>
                      <a:t>76</a:t>
                    </a:r>
                  </a:p>
                </c:rich>
              </c:tx>
              <c:showVal val="1"/>
              <c:showCatName val="1"/>
            </c:dLbl>
            <c:dLbl>
              <c:idx val="5"/>
              <c:layout>
                <c:manualLayout>
                  <c:x val="-6.5410968829550373E-2"/>
                  <c:y val="3.9527949275477342E-2"/>
                </c:manualLayout>
              </c:layout>
              <c:tx>
                <c:rich>
                  <a:bodyPr/>
                  <a:lstStyle/>
                  <a:p>
                    <a:r>
                      <a:rPr lang="ru-RU" dirty="0"/>
                      <a:t>Уральский </a:t>
                    </a:r>
                    <a:r>
                      <a:rPr lang="ru-RU" dirty="0" smtClean="0"/>
                      <a:t>ФО </a:t>
                    </a:r>
                    <a:r>
                      <a:rPr lang="ru-RU" dirty="0"/>
                      <a:t>70</a:t>
                    </a:r>
                  </a:p>
                </c:rich>
              </c:tx>
              <c:showVal val="1"/>
              <c:showCatName val="1"/>
            </c:dLbl>
            <c:dLbl>
              <c:idx val="6"/>
              <c:layout>
                <c:manualLayout>
                  <c:x val="-1.7246200516326811E-2"/>
                  <c:y val="-2.0709802085482575E-2"/>
                </c:manualLayout>
              </c:layout>
              <c:tx>
                <c:rich>
                  <a:bodyPr/>
                  <a:lstStyle/>
                  <a:p>
                    <a:r>
                      <a:rPr lang="ru-RU"/>
                      <a:t>Сибирский </a:t>
                    </a:r>
                    <a:r>
                      <a:rPr lang="ru-RU" smtClean="0"/>
                      <a:t>ФО </a:t>
                    </a:r>
                    <a:r>
                      <a:rPr lang="ru-RU"/>
                      <a:t>67</a:t>
                    </a:r>
                  </a:p>
                </c:rich>
              </c:tx>
              <c:showVal val="1"/>
              <c:showCatName val="1"/>
            </c:dLbl>
            <c:dLbl>
              <c:idx val="7"/>
              <c:layout>
                <c:manualLayout>
                  <c:x val="-1.5857856932333506E-2"/>
                  <c:y val="0.10329712223755977"/>
                </c:manualLayout>
              </c:layout>
              <c:tx>
                <c:rich>
                  <a:bodyPr/>
                  <a:lstStyle/>
                  <a:p>
                    <a:r>
                      <a:rPr lang="ru-RU" dirty="0"/>
                      <a:t>Дальневосточный </a:t>
                    </a:r>
                    <a:r>
                      <a:rPr lang="ru-RU" dirty="0" smtClean="0"/>
                      <a:t>ФО </a:t>
                    </a:r>
                    <a:r>
                      <a:rPr lang="ru-RU" dirty="0"/>
                      <a:t>283</a:t>
                    </a:r>
                  </a:p>
                </c:rich>
              </c:tx>
              <c:showVal val="1"/>
              <c:showCatName val="1"/>
            </c:dLbl>
            <c:txPr>
              <a:bodyPr/>
              <a:lstStyle/>
              <a:p>
                <a:pPr>
                  <a:defRPr sz="1600" b="1">
                    <a:solidFill>
                      <a:srgbClr val="23538D"/>
                    </a:solidFill>
                  </a:defRPr>
                </a:pPr>
                <a:endParaRPr lang="ru-RU"/>
              </a:p>
            </c:txPr>
            <c:showVal val="1"/>
            <c:showCatName val="1"/>
            <c:showLeaderLines val="1"/>
          </c:dLbls>
          <c:cat>
            <c:strRef>
              <c:f>Лист1!$A$2:$A$9</c:f>
              <c:strCache>
                <c:ptCount val="8"/>
                <c:pt idx="0">
                  <c:v>Центральный ФО</c:v>
                </c:pt>
                <c:pt idx="1">
                  <c:v>Северо-Западный ФО</c:v>
                </c:pt>
                <c:pt idx="2">
                  <c:v>Южный ФО</c:v>
                </c:pt>
                <c:pt idx="3">
                  <c:v>Северо-Кавказский ФО</c:v>
                </c:pt>
                <c:pt idx="4">
                  <c:v>Приволжский ФО</c:v>
                </c:pt>
                <c:pt idx="5">
                  <c:v>Уральский ФО</c:v>
                </c:pt>
                <c:pt idx="6">
                  <c:v>Сибирский ФО</c:v>
                </c:pt>
                <c:pt idx="7">
                  <c:v>Дальневосточный ФО</c:v>
                </c:pt>
              </c:strCache>
            </c:strRef>
          </c:cat>
          <c:val>
            <c:numRef>
              <c:f>Лист1!$B$2:$B$9</c:f>
              <c:numCache>
                <c:formatCode>General</c:formatCode>
                <c:ptCount val="8"/>
                <c:pt idx="0">
                  <c:v>95</c:v>
                </c:pt>
                <c:pt idx="1">
                  <c:v>99</c:v>
                </c:pt>
                <c:pt idx="2">
                  <c:v>44</c:v>
                </c:pt>
                <c:pt idx="3">
                  <c:v>23</c:v>
                </c:pt>
                <c:pt idx="4">
                  <c:v>76</c:v>
                </c:pt>
                <c:pt idx="5">
                  <c:v>70</c:v>
                </c:pt>
                <c:pt idx="6">
                  <c:v>67</c:v>
                </c:pt>
                <c:pt idx="7">
                  <c:v>283</c:v>
                </c:pt>
              </c:numCache>
            </c:numRef>
          </c:val>
        </c:ser>
        <c:dLbls>
          <c:showVal val="1"/>
          <c:showCatName val="1"/>
        </c:dLbls>
        <c:firstSliceAng val="0"/>
      </c:pieChart>
    </c:plotArea>
    <c:plotVisOnly val="1"/>
  </c:chart>
  <c:txPr>
    <a:bodyPr/>
    <a:lstStyle/>
    <a:p>
      <a:pPr>
        <a:defRPr sz="1800">
          <a:latin typeface="Arial Narrow" pitchFamily="34" charset="0"/>
        </a:defRPr>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view3D>
      <c:rAngAx val="1"/>
    </c:view3D>
    <c:plotArea>
      <c:layout>
        <c:manualLayout>
          <c:layoutTarget val="inner"/>
          <c:xMode val="edge"/>
          <c:yMode val="edge"/>
          <c:x val="4.67640201317054E-2"/>
          <c:y val="2.5946547249735784E-2"/>
          <c:w val="0.69959996834446103"/>
          <c:h val="0.64939864231609756"/>
        </c:manualLayout>
      </c:layout>
      <c:bar3DChart>
        <c:barDir val="col"/>
        <c:grouping val="clustered"/>
        <c:ser>
          <c:idx val="0"/>
          <c:order val="0"/>
          <c:tx>
            <c:strRef>
              <c:f>Лист1!$B$1</c:f>
              <c:strCache>
                <c:ptCount val="1"/>
                <c:pt idx="0">
                  <c:v>Количество выданных заключений</c:v>
                </c:pt>
              </c:strCache>
            </c:strRef>
          </c:tx>
          <c:dLbls>
            <c:txPr>
              <a:bodyPr/>
              <a:lstStyle/>
              <a:p>
                <a:pPr>
                  <a:defRPr sz="1200">
                    <a:latin typeface="Arial Narrow" pitchFamily="34" charset="0"/>
                  </a:defRPr>
                </a:pPr>
                <a:endParaRPr lang="ru-RU"/>
              </a:p>
            </c:txPr>
            <c:showVal val="1"/>
          </c:dLbls>
          <c:cat>
            <c:strRef>
              <c:f>Лист1!$A$2:$A$19</c:f>
              <c:strCache>
                <c:ptCount val="18"/>
                <c:pt idx="0">
                  <c:v>Белгородская обл</c:v>
                </c:pt>
                <c:pt idx="1">
                  <c:v>Брянская обл</c:v>
                </c:pt>
                <c:pt idx="2">
                  <c:v>Владимирская обл</c:v>
                </c:pt>
                <c:pt idx="3">
                  <c:v>Воронежская обл</c:v>
                </c:pt>
                <c:pt idx="4">
                  <c:v>Ивановская обл</c:v>
                </c:pt>
                <c:pt idx="5">
                  <c:v>Калужская обл</c:v>
                </c:pt>
                <c:pt idx="6">
                  <c:v>Костромская обл</c:v>
                </c:pt>
                <c:pt idx="7">
                  <c:v>Курская обл</c:v>
                </c:pt>
                <c:pt idx="8">
                  <c:v>Липецкая обл</c:v>
                </c:pt>
                <c:pt idx="9">
                  <c:v>Московская обл</c:v>
                </c:pt>
                <c:pt idx="10">
                  <c:v>Орловская обл</c:v>
                </c:pt>
                <c:pt idx="11">
                  <c:v>Рязанская обл</c:v>
                </c:pt>
                <c:pt idx="12">
                  <c:v>Смоленская обл</c:v>
                </c:pt>
                <c:pt idx="13">
                  <c:v>Тамбовская обл</c:v>
                </c:pt>
                <c:pt idx="14">
                  <c:v>Тверская обл</c:v>
                </c:pt>
                <c:pt idx="15">
                  <c:v>Тульская обл</c:v>
                </c:pt>
                <c:pt idx="16">
                  <c:v>Ярославская обл</c:v>
                </c:pt>
                <c:pt idx="17">
                  <c:v>г. Москва</c:v>
                </c:pt>
              </c:strCache>
            </c:strRef>
          </c:cat>
          <c:val>
            <c:numRef>
              <c:f>Лист1!$B$2:$B$19</c:f>
              <c:numCache>
                <c:formatCode>General</c:formatCode>
                <c:ptCount val="18"/>
                <c:pt idx="1">
                  <c:v>10</c:v>
                </c:pt>
                <c:pt idx="3">
                  <c:v>2</c:v>
                </c:pt>
                <c:pt idx="4">
                  <c:v>8</c:v>
                </c:pt>
                <c:pt idx="5">
                  <c:v>4</c:v>
                </c:pt>
                <c:pt idx="7">
                  <c:v>2</c:v>
                </c:pt>
                <c:pt idx="8">
                  <c:v>5</c:v>
                </c:pt>
                <c:pt idx="10">
                  <c:v>32</c:v>
                </c:pt>
                <c:pt idx="12">
                  <c:v>13</c:v>
                </c:pt>
                <c:pt idx="13">
                  <c:v>6</c:v>
                </c:pt>
                <c:pt idx="14">
                  <c:v>8</c:v>
                </c:pt>
                <c:pt idx="16">
                  <c:v>2</c:v>
                </c:pt>
                <c:pt idx="17">
                  <c:v>3</c:v>
                </c:pt>
              </c:numCache>
            </c:numRef>
          </c:val>
        </c:ser>
        <c:ser>
          <c:idx val="1"/>
          <c:order val="1"/>
          <c:tx>
            <c:strRef>
              <c:f>Лист1!$C$1</c:f>
              <c:strCache>
                <c:ptCount val="1"/>
                <c:pt idx="0">
                  <c:v>Численность государственных экспертов</c:v>
                </c:pt>
              </c:strCache>
            </c:strRef>
          </c:tx>
          <c:dLbls>
            <c:txPr>
              <a:bodyPr/>
              <a:lstStyle/>
              <a:p>
                <a:pPr>
                  <a:defRPr sz="1200">
                    <a:latin typeface="Arial Narrow" pitchFamily="34" charset="0"/>
                  </a:defRPr>
                </a:pPr>
                <a:endParaRPr lang="ru-RU"/>
              </a:p>
            </c:txPr>
            <c:showVal val="1"/>
          </c:dLbls>
          <c:cat>
            <c:strRef>
              <c:f>Лист1!$A$2:$A$19</c:f>
              <c:strCache>
                <c:ptCount val="18"/>
                <c:pt idx="0">
                  <c:v>Белгородская обл</c:v>
                </c:pt>
                <c:pt idx="1">
                  <c:v>Брянская обл</c:v>
                </c:pt>
                <c:pt idx="2">
                  <c:v>Владимирская обл</c:v>
                </c:pt>
                <c:pt idx="3">
                  <c:v>Воронежская обл</c:v>
                </c:pt>
                <c:pt idx="4">
                  <c:v>Ивановская обл</c:v>
                </c:pt>
                <c:pt idx="5">
                  <c:v>Калужская обл</c:v>
                </c:pt>
                <c:pt idx="6">
                  <c:v>Костромская обл</c:v>
                </c:pt>
                <c:pt idx="7">
                  <c:v>Курская обл</c:v>
                </c:pt>
                <c:pt idx="8">
                  <c:v>Липецкая обл</c:v>
                </c:pt>
                <c:pt idx="9">
                  <c:v>Московская обл</c:v>
                </c:pt>
                <c:pt idx="10">
                  <c:v>Орловская обл</c:v>
                </c:pt>
                <c:pt idx="11">
                  <c:v>Рязанская обл</c:v>
                </c:pt>
                <c:pt idx="12">
                  <c:v>Смоленская обл</c:v>
                </c:pt>
                <c:pt idx="13">
                  <c:v>Тамбовская обл</c:v>
                </c:pt>
                <c:pt idx="14">
                  <c:v>Тверская обл</c:v>
                </c:pt>
                <c:pt idx="15">
                  <c:v>Тульская обл</c:v>
                </c:pt>
                <c:pt idx="16">
                  <c:v>Ярославская обл</c:v>
                </c:pt>
                <c:pt idx="17">
                  <c:v>г. Москва</c:v>
                </c:pt>
              </c:strCache>
            </c:strRef>
          </c:cat>
          <c:val>
            <c:numRef>
              <c:f>Лист1!$C$2:$C$19</c:f>
              <c:numCache>
                <c:formatCode>General</c:formatCode>
                <c:ptCount val="18"/>
                <c:pt idx="0">
                  <c:v>2</c:v>
                </c:pt>
                <c:pt idx="1">
                  <c:v>2</c:v>
                </c:pt>
                <c:pt idx="2">
                  <c:v>2</c:v>
                </c:pt>
                <c:pt idx="3">
                  <c:v>4</c:v>
                </c:pt>
                <c:pt idx="4">
                  <c:v>2</c:v>
                </c:pt>
                <c:pt idx="7">
                  <c:v>3</c:v>
                </c:pt>
                <c:pt idx="8">
                  <c:v>3</c:v>
                </c:pt>
                <c:pt idx="9">
                  <c:v>5</c:v>
                </c:pt>
                <c:pt idx="10">
                  <c:v>4</c:v>
                </c:pt>
                <c:pt idx="11">
                  <c:v>3</c:v>
                </c:pt>
                <c:pt idx="12">
                  <c:v>5</c:v>
                </c:pt>
                <c:pt idx="13">
                  <c:v>4</c:v>
                </c:pt>
                <c:pt idx="14">
                  <c:v>3</c:v>
                </c:pt>
                <c:pt idx="15">
                  <c:v>3</c:v>
                </c:pt>
                <c:pt idx="16">
                  <c:v>3</c:v>
                </c:pt>
                <c:pt idx="17">
                  <c:v>1</c:v>
                </c:pt>
              </c:numCache>
            </c:numRef>
          </c:val>
        </c:ser>
        <c:dLbls>
          <c:showVal val="1"/>
        </c:dLbls>
        <c:shape val="box"/>
        <c:axId val="99131392"/>
        <c:axId val="99132928"/>
        <c:axId val="0"/>
      </c:bar3DChart>
      <c:catAx>
        <c:axId val="99131392"/>
        <c:scaling>
          <c:orientation val="minMax"/>
        </c:scaling>
        <c:axPos val="b"/>
        <c:tickLblPos val="nextTo"/>
        <c:txPr>
          <a:bodyPr/>
          <a:lstStyle/>
          <a:p>
            <a:pPr>
              <a:defRPr sz="900">
                <a:latin typeface="Arial Narrow" pitchFamily="34" charset="0"/>
              </a:defRPr>
            </a:pPr>
            <a:endParaRPr lang="ru-RU"/>
          </a:p>
        </c:txPr>
        <c:crossAx val="99132928"/>
        <c:crosses val="autoZero"/>
        <c:auto val="1"/>
        <c:lblAlgn val="ctr"/>
        <c:lblOffset val="100"/>
      </c:catAx>
      <c:valAx>
        <c:axId val="99132928"/>
        <c:scaling>
          <c:orientation val="minMax"/>
        </c:scaling>
        <c:axPos val="l"/>
        <c:numFmt formatCode="General" sourceLinked="1"/>
        <c:tickLblPos val="nextTo"/>
        <c:txPr>
          <a:bodyPr/>
          <a:lstStyle/>
          <a:p>
            <a:pPr>
              <a:defRPr sz="1000">
                <a:latin typeface="Arial Narrow" pitchFamily="34" charset="0"/>
              </a:defRPr>
            </a:pPr>
            <a:endParaRPr lang="ru-RU"/>
          </a:p>
        </c:txPr>
        <c:crossAx val="99131392"/>
        <c:crosses val="autoZero"/>
        <c:crossBetween val="between"/>
      </c:valAx>
    </c:plotArea>
    <c:legend>
      <c:legendPos val="r"/>
      <c:layout>
        <c:manualLayout>
          <c:xMode val="edge"/>
          <c:yMode val="edge"/>
          <c:x val="0.72730780314086885"/>
          <c:y val="0.19901955338295746"/>
          <c:w val="0.25095061735910645"/>
          <c:h val="0.4898629497007464"/>
        </c:manualLayout>
      </c:layout>
      <c:txPr>
        <a:bodyPr/>
        <a:lstStyle/>
        <a:p>
          <a:pPr>
            <a:defRPr sz="1200">
              <a:latin typeface="Arial Narrow" pitchFamily="34" charset="0"/>
            </a:defRPr>
          </a:pPr>
          <a:endParaRPr lang="ru-RU"/>
        </a:p>
      </c:txPr>
    </c:legend>
    <c:plotVisOnly val="1"/>
  </c:chart>
  <c:txPr>
    <a:bodyPr/>
    <a:lstStyle/>
    <a:p>
      <a:pPr>
        <a:defRPr sz="18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view3D>
      <c:rAngAx val="1"/>
    </c:view3D>
    <c:sideWall>
      <c:spPr>
        <a:noFill/>
        <a:ln w="25400">
          <a:noFill/>
        </a:ln>
      </c:spPr>
    </c:sideWall>
    <c:backWall>
      <c:spPr>
        <a:noFill/>
        <a:ln w="25400">
          <a:noFill/>
        </a:ln>
      </c:spPr>
    </c:backWall>
    <c:plotArea>
      <c:layout/>
      <c:bar3DChart>
        <c:barDir val="col"/>
        <c:grouping val="clustered"/>
        <c:ser>
          <c:idx val="0"/>
          <c:order val="0"/>
          <c:tx>
            <c:strRef>
              <c:f>Лист1!$B$1</c:f>
              <c:strCache>
                <c:ptCount val="1"/>
                <c:pt idx="0">
                  <c:v>Количество выданных заключений</c:v>
                </c:pt>
              </c:strCache>
            </c:strRef>
          </c:tx>
          <c:dLbls>
            <c:txPr>
              <a:bodyPr/>
              <a:lstStyle/>
              <a:p>
                <a:pPr>
                  <a:defRPr sz="1200">
                    <a:latin typeface="Arial Narrow" pitchFamily="34" charset="0"/>
                  </a:defRPr>
                </a:pPr>
                <a:endParaRPr lang="ru-RU"/>
              </a:p>
            </c:txPr>
            <c:showVal val="1"/>
          </c:dLbls>
          <c:cat>
            <c:strRef>
              <c:f>Лист1!$A$2:$A$12</c:f>
              <c:strCache>
                <c:ptCount val="11"/>
                <c:pt idx="0">
                  <c:v>Республика Карелия</c:v>
                </c:pt>
                <c:pt idx="1">
                  <c:v>Республика Коми</c:v>
                </c:pt>
                <c:pt idx="2">
                  <c:v>Архангельская обл</c:v>
                </c:pt>
                <c:pt idx="3">
                  <c:v>Ненецкий АО</c:v>
                </c:pt>
                <c:pt idx="4">
                  <c:v>Вологодская обл</c:v>
                </c:pt>
                <c:pt idx="5">
                  <c:v>Калининградская обл</c:v>
                </c:pt>
                <c:pt idx="6">
                  <c:v>Ленинградская обл</c:v>
                </c:pt>
                <c:pt idx="7">
                  <c:v>Мурманская обл</c:v>
                </c:pt>
                <c:pt idx="8">
                  <c:v>Новгородская обл</c:v>
                </c:pt>
                <c:pt idx="9">
                  <c:v>Псковская обл</c:v>
                </c:pt>
                <c:pt idx="10">
                  <c:v>г. Санкт-Петербург</c:v>
                </c:pt>
              </c:strCache>
            </c:strRef>
          </c:cat>
          <c:val>
            <c:numRef>
              <c:f>Лист1!$B$2:$B$12</c:f>
              <c:numCache>
                <c:formatCode>General</c:formatCode>
                <c:ptCount val="11"/>
                <c:pt idx="0">
                  <c:v>4</c:v>
                </c:pt>
                <c:pt idx="1">
                  <c:v>20</c:v>
                </c:pt>
                <c:pt idx="2">
                  <c:v>23</c:v>
                </c:pt>
                <c:pt idx="4">
                  <c:v>11</c:v>
                </c:pt>
                <c:pt idx="6">
                  <c:v>10</c:v>
                </c:pt>
                <c:pt idx="7">
                  <c:v>2</c:v>
                </c:pt>
                <c:pt idx="9">
                  <c:v>1</c:v>
                </c:pt>
                <c:pt idx="10">
                  <c:v>28</c:v>
                </c:pt>
              </c:numCache>
            </c:numRef>
          </c:val>
        </c:ser>
        <c:ser>
          <c:idx val="1"/>
          <c:order val="1"/>
          <c:tx>
            <c:strRef>
              <c:f>Лист1!$C$1</c:f>
              <c:strCache>
                <c:ptCount val="1"/>
                <c:pt idx="0">
                  <c:v>Численность государственных экспертов</c:v>
                </c:pt>
              </c:strCache>
            </c:strRef>
          </c:tx>
          <c:dLbls>
            <c:txPr>
              <a:bodyPr/>
              <a:lstStyle/>
              <a:p>
                <a:pPr>
                  <a:defRPr sz="1200">
                    <a:latin typeface="Arial Narrow" pitchFamily="34" charset="0"/>
                  </a:defRPr>
                </a:pPr>
                <a:endParaRPr lang="ru-RU"/>
              </a:p>
            </c:txPr>
            <c:showVal val="1"/>
          </c:dLbls>
          <c:cat>
            <c:strRef>
              <c:f>Лист1!$A$2:$A$12</c:f>
              <c:strCache>
                <c:ptCount val="11"/>
                <c:pt idx="0">
                  <c:v>Республика Карелия</c:v>
                </c:pt>
                <c:pt idx="1">
                  <c:v>Республика Коми</c:v>
                </c:pt>
                <c:pt idx="2">
                  <c:v>Архангельская обл</c:v>
                </c:pt>
                <c:pt idx="3">
                  <c:v>Ненецкий АО</c:v>
                </c:pt>
                <c:pt idx="4">
                  <c:v>Вологодская обл</c:v>
                </c:pt>
                <c:pt idx="5">
                  <c:v>Калининградская обл</c:v>
                </c:pt>
                <c:pt idx="6">
                  <c:v>Ленинградская обл</c:v>
                </c:pt>
                <c:pt idx="7">
                  <c:v>Мурманская обл</c:v>
                </c:pt>
                <c:pt idx="8">
                  <c:v>Новгородская обл</c:v>
                </c:pt>
                <c:pt idx="9">
                  <c:v>Псковская обл</c:v>
                </c:pt>
                <c:pt idx="10">
                  <c:v>г. Санкт-Петербург</c:v>
                </c:pt>
              </c:strCache>
            </c:strRef>
          </c:cat>
          <c:val>
            <c:numRef>
              <c:f>Лист1!$C$2:$C$12</c:f>
              <c:numCache>
                <c:formatCode>General</c:formatCode>
                <c:ptCount val="11"/>
                <c:pt idx="0">
                  <c:v>3</c:v>
                </c:pt>
                <c:pt idx="1">
                  <c:v>4</c:v>
                </c:pt>
                <c:pt idx="2">
                  <c:v>4</c:v>
                </c:pt>
                <c:pt idx="3">
                  <c:v>3</c:v>
                </c:pt>
                <c:pt idx="4">
                  <c:v>2</c:v>
                </c:pt>
                <c:pt idx="5">
                  <c:v>2</c:v>
                </c:pt>
                <c:pt idx="6">
                  <c:v>2</c:v>
                </c:pt>
                <c:pt idx="7">
                  <c:v>2</c:v>
                </c:pt>
                <c:pt idx="8">
                  <c:v>2</c:v>
                </c:pt>
                <c:pt idx="9">
                  <c:v>1</c:v>
                </c:pt>
                <c:pt idx="10">
                  <c:v>5</c:v>
                </c:pt>
              </c:numCache>
            </c:numRef>
          </c:val>
        </c:ser>
        <c:dLbls>
          <c:showVal val="1"/>
        </c:dLbls>
        <c:shape val="box"/>
        <c:axId val="100989568"/>
        <c:axId val="99168640"/>
        <c:axId val="0"/>
      </c:bar3DChart>
      <c:catAx>
        <c:axId val="100989568"/>
        <c:scaling>
          <c:orientation val="minMax"/>
        </c:scaling>
        <c:axPos val="b"/>
        <c:tickLblPos val="nextTo"/>
        <c:txPr>
          <a:bodyPr/>
          <a:lstStyle/>
          <a:p>
            <a:pPr>
              <a:defRPr sz="900">
                <a:latin typeface="Arial Narrow" pitchFamily="34" charset="0"/>
              </a:defRPr>
            </a:pPr>
            <a:endParaRPr lang="ru-RU"/>
          </a:p>
        </c:txPr>
        <c:crossAx val="99168640"/>
        <c:crosses val="autoZero"/>
        <c:auto val="1"/>
        <c:lblAlgn val="ctr"/>
        <c:lblOffset val="100"/>
      </c:catAx>
      <c:valAx>
        <c:axId val="99168640"/>
        <c:scaling>
          <c:orientation val="minMax"/>
        </c:scaling>
        <c:axPos val="l"/>
        <c:numFmt formatCode="General" sourceLinked="1"/>
        <c:tickLblPos val="nextTo"/>
        <c:txPr>
          <a:bodyPr/>
          <a:lstStyle/>
          <a:p>
            <a:pPr>
              <a:defRPr sz="1000">
                <a:latin typeface="Arial Narrow" pitchFamily="34" charset="0"/>
              </a:defRPr>
            </a:pPr>
            <a:endParaRPr lang="ru-RU"/>
          </a:p>
        </c:txPr>
        <c:crossAx val="100989568"/>
        <c:crosses val="autoZero"/>
        <c:crossBetween val="between"/>
      </c:valAx>
    </c:plotArea>
    <c:plotVisOnly val="1"/>
  </c:chart>
  <c:txPr>
    <a:bodyPr/>
    <a:lstStyle/>
    <a:p>
      <a:pPr>
        <a:defRPr sz="1800"/>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ru-RU"/>
  <c:chart>
    <c:view3D>
      <c:rAngAx val="1"/>
    </c:view3D>
    <c:plotArea>
      <c:layout>
        <c:manualLayout>
          <c:layoutTarget val="inner"/>
          <c:xMode val="edge"/>
          <c:yMode val="edge"/>
          <c:x val="7.9810007449081302E-2"/>
          <c:y val="2.5946547249735784E-2"/>
          <c:w val="0.71321115835614224"/>
          <c:h val="0.58041093724628856"/>
        </c:manualLayout>
      </c:layout>
      <c:bar3DChart>
        <c:barDir val="col"/>
        <c:grouping val="clustered"/>
        <c:ser>
          <c:idx val="0"/>
          <c:order val="0"/>
          <c:tx>
            <c:strRef>
              <c:f>Лист1!$B$1</c:f>
              <c:strCache>
                <c:ptCount val="1"/>
                <c:pt idx="0">
                  <c:v>Количество выданных заключений</c:v>
                </c:pt>
              </c:strCache>
            </c:strRef>
          </c:tx>
          <c:dLbls>
            <c:txPr>
              <a:bodyPr/>
              <a:lstStyle/>
              <a:p>
                <a:pPr>
                  <a:defRPr sz="1200">
                    <a:latin typeface="Arial Narrow" pitchFamily="34" charset="0"/>
                  </a:defRPr>
                </a:pPr>
                <a:endParaRPr lang="ru-RU"/>
              </a:p>
            </c:txPr>
            <c:showVal val="1"/>
          </c:dLbls>
          <c:cat>
            <c:strRef>
              <c:f>Лист1!$A$2:$A$15</c:f>
              <c:strCache>
                <c:ptCount val="14"/>
                <c:pt idx="0">
                  <c:v>Республика Башкортостан</c:v>
                </c:pt>
                <c:pt idx="1">
                  <c:v>Республика Мирий Эл</c:v>
                </c:pt>
                <c:pt idx="2">
                  <c:v>Республика Мордовия</c:v>
                </c:pt>
                <c:pt idx="3">
                  <c:v>Республика Татарстан</c:v>
                </c:pt>
                <c:pt idx="4">
                  <c:v>Удмуртская Республика</c:v>
                </c:pt>
                <c:pt idx="5">
                  <c:v>Чувашская Республика</c:v>
                </c:pt>
                <c:pt idx="6">
                  <c:v>Пермский край</c:v>
                </c:pt>
                <c:pt idx="7">
                  <c:v>Кировская обл</c:v>
                </c:pt>
                <c:pt idx="8">
                  <c:v>Нижегородская обл</c:v>
                </c:pt>
                <c:pt idx="9">
                  <c:v>Оренбургская обл</c:v>
                </c:pt>
                <c:pt idx="10">
                  <c:v>Пензенская обл</c:v>
                </c:pt>
                <c:pt idx="11">
                  <c:v>Самарская обл</c:v>
                </c:pt>
                <c:pt idx="12">
                  <c:v>Саратовская обл</c:v>
                </c:pt>
                <c:pt idx="13">
                  <c:v>Ульяновская обл</c:v>
                </c:pt>
              </c:strCache>
            </c:strRef>
          </c:cat>
          <c:val>
            <c:numRef>
              <c:f>Лист1!$B$2:$B$15</c:f>
              <c:numCache>
                <c:formatCode>General</c:formatCode>
                <c:ptCount val="14"/>
                <c:pt idx="0">
                  <c:v>6</c:v>
                </c:pt>
                <c:pt idx="3">
                  <c:v>1</c:v>
                </c:pt>
                <c:pt idx="4">
                  <c:v>12</c:v>
                </c:pt>
                <c:pt idx="6">
                  <c:v>8</c:v>
                </c:pt>
                <c:pt idx="7">
                  <c:v>4</c:v>
                </c:pt>
                <c:pt idx="8">
                  <c:v>7</c:v>
                </c:pt>
                <c:pt idx="9">
                  <c:v>4</c:v>
                </c:pt>
                <c:pt idx="10">
                  <c:v>19</c:v>
                </c:pt>
                <c:pt idx="11">
                  <c:v>10</c:v>
                </c:pt>
                <c:pt idx="12">
                  <c:v>1</c:v>
                </c:pt>
                <c:pt idx="13">
                  <c:v>4</c:v>
                </c:pt>
              </c:numCache>
            </c:numRef>
          </c:val>
        </c:ser>
        <c:ser>
          <c:idx val="1"/>
          <c:order val="1"/>
          <c:tx>
            <c:strRef>
              <c:f>Лист1!$C$1</c:f>
              <c:strCache>
                <c:ptCount val="1"/>
                <c:pt idx="0">
                  <c:v>Численность государственных экспертов</c:v>
                </c:pt>
              </c:strCache>
            </c:strRef>
          </c:tx>
          <c:dLbls>
            <c:txPr>
              <a:bodyPr/>
              <a:lstStyle/>
              <a:p>
                <a:pPr>
                  <a:defRPr sz="1200">
                    <a:latin typeface="Arial Narrow" pitchFamily="34" charset="0"/>
                  </a:defRPr>
                </a:pPr>
                <a:endParaRPr lang="ru-RU"/>
              </a:p>
            </c:txPr>
            <c:showVal val="1"/>
          </c:dLbls>
          <c:cat>
            <c:strRef>
              <c:f>Лист1!$A$2:$A$15</c:f>
              <c:strCache>
                <c:ptCount val="14"/>
                <c:pt idx="0">
                  <c:v>Республика Башкортостан</c:v>
                </c:pt>
                <c:pt idx="1">
                  <c:v>Республика Мирий Эл</c:v>
                </c:pt>
                <c:pt idx="2">
                  <c:v>Республика Мордовия</c:v>
                </c:pt>
                <c:pt idx="3">
                  <c:v>Республика Татарстан</c:v>
                </c:pt>
                <c:pt idx="4">
                  <c:v>Удмуртская Республика</c:v>
                </c:pt>
                <c:pt idx="5">
                  <c:v>Чувашская Республика</c:v>
                </c:pt>
                <c:pt idx="6">
                  <c:v>Пермский край</c:v>
                </c:pt>
                <c:pt idx="7">
                  <c:v>Кировская обл</c:v>
                </c:pt>
                <c:pt idx="8">
                  <c:v>Нижегородская обл</c:v>
                </c:pt>
                <c:pt idx="9">
                  <c:v>Оренбургская обл</c:v>
                </c:pt>
                <c:pt idx="10">
                  <c:v>Пензенская обл</c:v>
                </c:pt>
                <c:pt idx="11">
                  <c:v>Самарская обл</c:v>
                </c:pt>
                <c:pt idx="12">
                  <c:v>Саратовская обл</c:v>
                </c:pt>
                <c:pt idx="13">
                  <c:v>Ульяновская обл</c:v>
                </c:pt>
              </c:strCache>
            </c:strRef>
          </c:cat>
          <c:val>
            <c:numRef>
              <c:f>Лист1!$C$2:$C$15</c:f>
              <c:numCache>
                <c:formatCode>General</c:formatCode>
                <c:ptCount val="14"/>
                <c:pt idx="0">
                  <c:v>5</c:v>
                </c:pt>
                <c:pt idx="1">
                  <c:v>4</c:v>
                </c:pt>
                <c:pt idx="2">
                  <c:v>5</c:v>
                </c:pt>
                <c:pt idx="3">
                  <c:v>2</c:v>
                </c:pt>
                <c:pt idx="4">
                  <c:v>4</c:v>
                </c:pt>
                <c:pt idx="6">
                  <c:v>5</c:v>
                </c:pt>
                <c:pt idx="7">
                  <c:v>2</c:v>
                </c:pt>
                <c:pt idx="8">
                  <c:v>3</c:v>
                </c:pt>
                <c:pt idx="9">
                  <c:v>1</c:v>
                </c:pt>
                <c:pt idx="10">
                  <c:v>2</c:v>
                </c:pt>
                <c:pt idx="11">
                  <c:v>9</c:v>
                </c:pt>
                <c:pt idx="12">
                  <c:v>3</c:v>
                </c:pt>
                <c:pt idx="13">
                  <c:v>2</c:v>
                </c:pt>
              </c:numCache>
            </c:numRef>
          </c:val>
        </c:ser>
        <c:dLbls>
          <c:showVal val="1"/>
        </c:dLbls>
        <c:shape val="box"/>
        <c:axId val="99249152"/>
        <c:axId val="99255040"/>
        <c:axId val="0"/>
      </c:bar3DChart>
      <c:catAx>
        <c:axId val="99249152"/>
        <c:scaling>
          <c:orientation val="minMax"/>
        </c:scaling>
        <c:axPos val="b"/>
        <c:tickLblPos val="nextTo"/>
        <c:txPr>
          <a:bodyPr/>
          <a:lstStyle/>
          <a:p>
            <a:pPr>
              <a:defRPr sz="900">
                <a:latin typeface="Arial Narrow" pitchFamily="34" charset="0"/>
              </a:defRPr>
            </a:pPr>
            <a:endParaRPr lang="ru-RU"/>
          </a:p>
        </c:txPr>
        <c:crossAx val="99255040"/>
        <c:crosses val="autoZero"/>
        <c:auto val="1"/>
        <c:lblAlgn val="ctr"/>
        <c:lblOffset val="100"/>
      </c:catAx>
      <c:valAx>
        <c:axId val="99255040"/>
        <c:scaling>
          <c:orientation val="minMax"/>
        </c:scaling>
        <c:axPos val="l"/>
        <c:numFmt formatCode="General" sourceLinked="1"/>
        <c:tickLblPos val="nextTo"/>
        <c:txPr>
          <a:bodyPr/>
          <a:lstStyle/>
          <a:p>
            <a:pPr>
              <a:defRPr sz="1000">
                <a:latin typeface="Arial Narrow" pitchFamily="34" charset="0"/>
              </a:defRPr>
            </a:pPr>
            <a:endParaRPr lang="ru-RU"/>
          </a:p>
        </c:txPr>
        <c:crossAx val="99249152"/>
        <c:crosses val="autoZero"/>
        <c:crossBetween val="between"/>
      </c:valAx>
    </c:plotArea>
    <c:legend>
      <c:legendPos val="r"/>
      <c:layout>
        <c:manualLayout>
          <c:xMode val="edge"/>
          <c:yMode val="edge"/>
          <c:x val="0.79499169946508719"/>
          <c:y val="7.7932580140668187E-2"/>
          <c:w val="0.19330536588830749"/>
          <c:h val="0.37087719420064458"/>
        </c:manualLayout>
      </c:layout>
      <c:txPr>
        <a:bodyPr/>
        <a:lstStyle/>
        <a:p>
          <a:pPr>
            <a:defRPr sz="1200">
              <a:latin typeface="Arial Narrow" pitchFamily="34" charset="0"/>
            </a:defRPr>
          </a:pPr>
          <a:endParaRPr lang="ru-RU"/>
        </a:p>
      </c:txPr>
    </c:legend>
    <c:plotVisOnly val="1"/>
  </c:chart>
  <c:txPr>
    <a:bodyPr/>
    <a:lstStyle/>
    <a:p>
      <a:pPr>
        <a:defRPr sz="1800"/>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chart>
    <c:view3D>
      <c:rAngAx val="1"/>
    </c:view3D>
    <c:plotArea>
      <c:layout/>
      <c:bar3DChart>
        <c:barDir val="col"/>
        <c:grouping val="clustered"/>
        <c:ser>
          <c:idx val="0"/>
          <c:order val="0"/>
          <c:tx>
            <c:strRef>
              <c:f>Лист1!$B$1</c:f>
              <c:strCache>
                <c:ptCount val="1"/>
                <c:pt idx="0">
                  <c:v>Количество выданных заключений</c:v>
                </c:pt>
              </c:strCache>
            </c:strRef>
          </c:tx>
          <c:dLbls>
            <c:txPr>
              <a:bodyPr/>
              <a:lstStyle/>
              <a:p>
                <a:pPr>
                  <a:defRPr sz="1200">
                    <a:latin typeface="Arial Narrow" pitchFamily="34" charset="0"/>
                  </a:defRPr>
                </a:pPr>
                <a:endParaRPr lang="ru-RU"/>
              </a:p>
            </c:txPr>
            <c:showVal val="1"/>
          </c:dLbls>
          <c:cat>
            <c:strRef>
              <c:f>Лист1!$A$2:$A$13</c:f>
              <c:strCache>
                <c:ptCount val="12"/>
                <c:pt idx="0">
                  <c:v>Республика Алтай</c:v>
                </c:pt>
                <c:pt idx="1">
                  <c:v>Республика Бурятия</c:v>
                </c:pt>
                <c:pt idx="2">
                  <c:v>Республика Тыва</c:v>
                </c:pt>
                <c:pt idx="3">
                  <c:v>Республика Хакасия</c:v>
                </c:pt>
                <c:pt idx="4">
                  <c:v>Алтайский край</c:v>
                </c:pt>
                <c:pt idx="5">
                  <c:v>Забайкальский край</c:v>
                </c:pt>
                <c:pt idx="6">
                  <c:v>Красноярский край</c:v>
                </c:pt>
                <c:pt idx="7">
                  <c:v>Иркутская обл</c:v>
                </c:pt>
                <c:pt idx="8">
                  <c:v>Кемеровская обл</c:v>
                </c:pt>
                <c:pt idx="9">
                  <c:v>Новосибирская обл</c:v>
                </c:pt>
                <c:pt idx="10">
                  <c:v>Омская обл</c:v>
                </c:pt>
                <c:pt idx="11">
                  <c:v>Томская обл</c:v>
                </c:pt>
              </c:strCache>
            </c:strRef>
          </c:cat>
          <c:val>
            <c:numRef>
              <c:f>Лист1!$B$2:$B$13</c:f>
              <c:numCache>
                <c:formatCode>General</c:formatCode>
                <c:ptCount val="12"/>
                <c:pt idx="0">
                  <c:v>1</c:v>
                </c:pt>
                <c:pt idx="1">
                  <c:v>4</c:v>
                </c:pt>
                <c:pt idx="4">
                  <c:v>2</c:v>
                </c:pt>
                <c:pt idx="5">
                  <c:v>14</c:v>
                </c:pt>
                <c:pt idx="6">
                  <c:v>10</c:v>
                </c:pt>
                <c:pt idx="7">
                  <c:v>19</c:v>
                </c:pt>
                <c:pt idx="8">
                  <c:v>5</c:v>
                </c:pt>
                <c:pt idx="9">
                  <c:v>5</c:v>
                </c:pt>
                <c:pt idx="11">
                  <c:v>7</c:v>
                </c:pt>
              </c:numCache>
            </c:numRef>
          </c:val>
        </c:ser>
        <c:ser>
          <c:idx val="1"/>
          <c:order val="1"/>
          <c:tx>
            <c:strRef>
              <c:f>Лист1!$C$1</c:f>
              <c:strCache>
                <c:ptCount val="1"/>
                <c:pt idx="0">
                  <c:v>Численность государственных экспертов</c:v>
                </c:pt>
              </c:strCache>
            </c:strRef>
          </c:tx>
          <c:dLbls>
            <c:txPr>
              <a:bodyPr/>
              <a:lstStyle/>
              <a:p>
                <a:pPr>
                  <a:defRPr sz="1200">
                    <a:latin typeface="Arial Narrow" pitchFamily="34" charset="0"/>
                  </a:defRPr>
                </a:pPr>
                <a:endParaRPr lang="ru-RU"/>
              </a:p>
            </c:txPr>
            <c:showVal val="1"/>
          </c:dLbls>
          <c:cat>
            <c:strRef>
              <c:f>Лист1!$A$2:$A$13</c:f>
              <c:strCache>
                <c:ptCount val="12"/>
                <c:pt idx="0">
                  <c:v>Республика Алтай</c:v>
                </c:pt>
                <c:pt idx="1">
                  <c:v>Республика Бурятия</c:v>
                </c:pt>
                <c:pt idx="2">
                  <c:v>Республика Тыва</c:v>
                </c:pt>
                <c:pt idx="3">
                  <c:v>Республика Хакасия</c:v>
                </c:pt>
                <c:pt idx="4">
                  <c:v>Алтайский край</c:v>
                </c:pt>
                <c:pt idx="5">
                  <c:v>Забайкальский край</c:v>
                </c:pt>
                <c:pt idx="6">
                  <c:v>Красноярский край</c:v>
                </c:pt>
                <c:pt idx="7">
                  <c:v>Иркутская обл</c:v>
                </c:pt>
                <c:pt idx="8">
                  <c:v>Кемеровская обл</c:v>
                </c:pt>
                <c:pt idx="9">
                  <c:v>Новосибирская обл</c:v>
                </c:pt>
                <c:pt idx="10">
                  <c:v>Омская обл</c:v>
                </c:pt>
                <c:pt idx="11">
                  <c:v>Томская обл</c:v>
                </c:pt>
              </c:strCache>
            </c:strRef>
          </c:cat>
          <c:val>
            <c:numRef>
              <c:f>Лист1!$C$2:$C$13</c:f>
              <c:numCache>
                <c:formatCode>General</c:formatCode>
                <c:ptCount val="12"/>
                <c:pt idx="0">
                  <c:v>1</c:v>
                </c:pt>
                <c:pt idx="1">
                  <c:v>4</c:v>
                </c:pt>
                <c:pt idx="3">
                  <c:v>2</c:v>
                </c:pt>
                <c:pt idx="4">
                  <c:v>4</c:v>
                </c:pt>
                <c:pt idx="5">
                  <c:v>3</c:v>
                </c:pt>
                <c:pt idx="6">
                  <c:v>5</c:v>
                </c:pt>
                <c:pt idx="7">
                  <c:v>4</c:v>
                </c:pt>
                <c:pt idx="8">
                  <c:v>5</c:v>
                </c:pt>
                <c:pt idx="9">
                  <c:v>5</c:v>
                </c:pt>
                <c:pt idx="10">
                  <c:v>3</c:v>
                </c:pt>
                <c:pt idx="11">
                  <c:v>5</c:v>
                </c:pt>
              </c:numCache>
            </c:numRef>
          </c:val>
        </c:ser>
        <c:dLbls>
          <c:showVal val="1"/>
        </c:dLbls>
        <c:shape val="box"/>
        <c:axId val="99313536"/>
        <c:axId val="99315072"/>
        <c:axId val="0"/>
      </c:bar3DChart>
      <c:catAx>
        <c:axId val="99313536"/>
        <c:scaling>
          <c:orientation val="minMax"/>
        </c:scaling>
        <c:axPos val="b"/>
        <c:tickLblPos val="nextTo"/>
        <c:txPr>
          <a:bodyPr/>
          <a:lstStyle/>
          <a:p>
            <a:pPr>
              <a:defRPr sz="900">
                <a:latin typeface="Arial Narrow" pitchFamily="34" charset="0"/>
              </a:defRPr>
            </a:pPr>
            <a:endParaRPr lang="ru-RU"/>
          </a:p>
        </c:txPr>
        <c:crossAx val="99315072"/>
        <c:crosses val="autoZero"/>
        <c:auto val="1"/>
        <c:lblAlgn val="ctr"/>
        <c:lblOffset val="100"/>
      </c:catAx>
      <c:valAx>
        <c:axId val="99315072"/>
        <c:scaling>
          <c:orientation val="minMax"/>
        </c:scaling>
        <c:axPos val="l"/>
        <c:numFmt formatCode="General" sourceLinked="1"/>
        <c:tickLblPos val="nextTo"/>
        <c:txPr>
          <a:bodyPr/>
          <a:lstStyle/>
          <a:p>
            <a:pPr>
              <a:defRPr sz="1000">
                <a:latin typeface="Arial Narrow" pitchFamily="34" charset="0"/>
              </a:defRPr>
            </a:pPr>
            <a:endParaRPr lang="ru-RU"/>
          </a:p>
        </c:txPr>
        <c:crossAx val="99313536"/>
        <c:crosses val="autoZero"/>
        <c:crossBetween val="between"/>
      </c:valAx>
    </c:plotArea>
    <c:plotVisOnly val="1"/>
  </c:chart>
  <c:txPr>
    <a:bodyPr/>
    <a:lstStyle/>
    <a:p>
      <a:pPr>
        <a:defRPr sz="1800"/>
      </a:pPr>
      <a:endParaRPr lang="ru-RU"/>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rAngAx val="1"/>
    </c:view3D>
    <c:plotArea>
      <c:layout/>
      <c:bar3DChart>
        <c:barDir val="col"/>
        <c:grouping val="clustered"/>
        <c:ser>
          <c:idx val="0"/>
          <c:order val="0"/>
          <c:tx>
            <c:strRef>
              <c:f>Лист1!$B$1</c:f>
              <c:strCache>
                <c:ptCount val="1"/>
                <c:pt idx="0">
                  <c:v>Количество выданных заключений</c:v>
                </c:pt>
              </c:strCache>
            </c:strRef>
          </c:tx>
          <c:dLbls>
            <c:txPr>
              <a:bodyPr/>
              <a:lstStyle/>
              <a:p>
                <a:pPr>
                  <a:defRPr sz="1200">
                    <a:latin typeface="Arial Narrow" pitchFamily="34" charset="0"/>
                  </a:defRPr>
                </a:pPr>
                <a:endParaRPr lang="ru-RU"/>
              </a:p>
            </c:txPr>
            <c:showVal val="1"/>
          </c:dLbls>
          <c:cat>
            <c:strRef>
              <c:f>Лист1!$A$2:$A$7</c:f>
              <c:strCache>
                <c:ptCount val="6"/>
                <c:pt idx="0">
                  <c:v>Республика Адыгея</c:v>
                </c:pt>
                <c:pt idx="1">
                  <c:v>Республика Калмыкия</c:v>
                </c:pt>
                <c:pt idx="2">
                  <c:v>Краснодарский край</c:v>
                </c:pt>
                <c:pt idx="3">
                  <c:v>Астраханская обл</c:v>
                </c:pt>
                <c:pt idx="4">
                  <c:v>Волгоградская обл</c:v>
                </c:pt>
                <c:pt idx="5">
                  <c:v>Ростовская обл</c:v>
                </c:pt>
              </c:strCache>
            </c:strRef>
          </c:cat>
          <c:val>
            <c:numRef>
              <c:f>Лист1!$B$2:$B$7</c:f>
              <c:numCache>
                <c:formatCode>General</c:formatCode>
                <c:ptCount val="6"/>
                <c:pt idx="0">
                  <c:v>15</c:v>
                </c:pt>
                <c:pt idx="2">
                  <c:v>14</c:v>
                </c:pt>
                <c:pt idx="3">
                  <c:v>8</c:v>
                </c:pt>
                <c:pt idx="4">
                  <c:v>3</c:v>
                </c:pt>
                <c:pt idx="5">
                  <c:v>4</c:v>
                </c:pt>
              </c:numCache>
            </c:numRef>
          </c:val>
        </c:ser>
        <c:ser>
          <c:idx val="1"/>
          <c:order val="1"/>
          <c:tx>
            <c:strRef>
              <c:f>Лист1!$C$1</c:f>
              <c:strCache>
                <c:ptCount val="1"/>
                <c:pt idx="0">
                  <c:v>Численность государственных экспертов</c:v>
                </c:pt>
              </c:strCache>
            </c:strRef>
          </c:tx>
          <c:dLbls>
            <c:txPr>
              <a:bodyPr/>
              <a:lstStyle/>
              <a:p>
                <a:pPr>
                  <a:defRPr sz="1200">
                    <a:latin typeface="Arial Narrow" pitchFamily="34" charset="0"/>
                  </a:defRPr>
                </a:pPr>
                <a:endParaRPr lang="ru-RU"/>
              </a:p>
            </c:txPr>
            <c:showVal val="1"/>
          </c:dLbls>
          <c:cat>
            <c:strRef>
              <c:f>Лист1!$A$2:$A$7</c:f>
              <c:strCache>
                <c:ptCount val="6"/>
                <c:pt idx="0">
                  <c:v>Республика Адыгея</c:v>
                </c:pt>
                <c:pt idx="1">
                  <c:v>Республика Калмыкия</c:v>
                </c:pt>
                <c:pt idx="2">
                  <c:v>Краснодарский край</c:v>
                </c:pt>
                <c:pt idx="3">
                  <c:v>Астраханская обл</c:v>
                </c:pt>
                <c:pt idx="4">
                  <c:v>Волгоградская обл</c:v>
                </c:pt>
                <c:pt idx="5">
                  <c:v>Ростовская обл</c:v>
                </c:pt>
              </c:strCache>
            </c:strRef>
          </c:cat>
          <c:val>
            <c:numRef>
              <c:f>Лист1!$C$2:$C$7</c:f>
              <c:numCache>
                <c:formatCode>General</c:formatCode>
                <c:ptCount val="6"/>
                <c:pt idx="0">
                  <c:v>1</c:v>
                </c:pt>
                <c:pt idx="2">
                  <c:v>8</c:v>
                </c:pt>
                <c:pt idx="3">
                  <c:v>2</c:v>
                </c:pt>
                <c:pt idx="4">
                  <c:v>4</c:v>
                </c:pt>
                <c:pt idx="5">
                  <c:v>4</c:v>
                </c:pt>
              </c:numCache>
            </c:numRef>
          </c:val>
        </c:ser>
        <c:dLbls>
          <c:showVal val="1"/>
        </c:dLbls>
        <c:shape val="box"/>
        <c:axId val="99382784"/>
        <c:axId val="99384320"/>
        <c:axId val="0"/>
      </c:bar3DChart>
      <c:catAx>
        <c:axId val="99382784"/>
        <c:scaling>
          <c:orientation val="minMax"/>
        </c:scaling>
        <c:axPos val="b"/>
        <c:majorTickMark val="none"/>
        <c:tickLblPos val="nextTo"/>
        <c:txPr>
          <a:bodyPr/>
          <a:lstStyle/>
          <a:p>
            <a:pPr>
              <a:defRPr sz="900">
                <a:latin typeface="Arial Narrow" pitchFamily="34" charset="0"/>
              </a:defRPr>
            </a:pPr>
            <a:endParaRPr lang="ru-RU"/>
          </a:p>
        </c:txPr>
        <c:crossAx val="99384320"/>
        <c:crosses val="autoZero"/>
        <c:auto val="1"/>
        <c:lblAlgn val="ctr"/>
        <c:lblOffset val="100"/>
      </c:catAx>
      <c:valAx>
        <c:axId val="99384320"/>
        <c:scaling>
          <c:orientation val="minMax"/>
        </c:scaling>
        <c:axPos val="l"/>
        <c:numFmt formatCode="General" sourceLinked="1"/>
        <c:majorTickMark val="none"/>
        <c:tickLblPos val="nextTo"/>
        <c:txPr>
          <a:bodyPr/>
          <a:lstStyle/>
          <a:p>
            <a:pPr>
              <a:defRPr sz="1000">
                <a:latin typeface="Arial Narrow" pitchFamily="34" charset="0"/>
              </a:defRPr>
            </a:pPr>
            <a:endParaRPr lang="ru-RU"/>
          </a:p>
        </c:txPr>
        <c:crossAx val="99382784"/>
        <c:crosses val="autoZero"/>
        <c:crossBetween val="between"/>
      </c:valAx>
    </c:plotArea>
    <c:legend>
      <c:legendPos val="r"/>
      <c:layout>
        <c:manualLayout>
          <c:xMode val="edge"/>
          <c:yMode val="edge"/>
          <c:x val="0.67184141896111205"/>
          <c:y val="0.19514972591121313"/>
          <c:w val="0.31903603143712"/>
          <c:h val="0.36020252492270516"/>
        </c:manualLayout>
      </c:layout>
      <c:txPr>
        <a:bodyPr/>
        <a:lstStyle/>
        <a:p>
          <a:pPr>
            <a:defRPr sz="1400">
              <a:latin typeface="Arial Narrow" pitchFamily="34" charset="0"/>
            </a:defRPr>
          </a:pPr>
          <a:endParaRPr lang="ru-RU"/>
        </a:p>
      </c:txPr>
    </c:legend>
    <c:plotVisOnly val="1"/>
  </c:chart>
  <c:txPr>
    <a:bodyPr/>
    <a:lstStyle/>
    <a:p>
      <a:pPr>
        <a:defRPr sz="1800"/>
      </a:pPr>
      <a:endParaRPr lang="ru-RU"/>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ru-RU"/>
  <c:chart>
    <c:view3D>
      <c:rAngAx val="1"/>
    </c:view3D>
    <c:plotArea>
      <c:layout>
        <c:manualLayout>
          <c:layoutTarget val="inner"/>
          <c:xMode val="edge"/>
          <c:yMode val="edge"/>
          <c:x val="3.5500991166270791E-2"/>
          <c:y val="2.8600425778517107E-2"/>
          <c:w val="0.94846543680637874"/>
          <c:h val="0.80562820347288788"/>
        </c:manualLayout>
      </c:layout>
      <c:bar3DChart>
        <c:barDir val="col"/>
        <c:grouping val="clustered"/>
        <c:ser>
          <c:idx val="0"/>
          <c:order val="0"/>
          <c:tx>
            <c:strRef>
              <c:f>Лист1!$B$1</c:f>
              <c:strCache>
                <c:ptCount val="1"/>
                <c:pt idx="0">
                  <c:v>Количество выданных заключений</c:v>
                </c:pt>
              </c:strCache>
            </c:strRef>
          </c:tx>
          <c:dLbls>
            <c:txPr>
              <a:bodyPr/>
              <a:lstStyle/>
              <a:p>
                <a:pPr>
                  <a:defRPr sz="1200">
                    <a:latin typeface="Arial Narrow" pitchFamily="34" charset="0"/>
                  </a:defRPr>
                </a:pPr>
                <a:endParaRPr lang="ru-RU"/>
              </a:p>
            </c:txPr>
            <c:showVal val="1"/>
          </c:dLbls>
          <c:cat>
            <c:strRef>
              <c:f>Лист1!$A$2:$A$8</c:f>
              <c:strCache>
                <c:ptCount val="7"/>
                <c:pt idx="0">
                  <c:v>Республика Дагестан</c:v>
                </c:pt>
                <c:pt idx="1">
                  <c:v>Республика Ингушетия</c:v>
                </c:pt>
                <c:pt idx="2">
                  <c:v>Кабардино-Балкарская Республика</c:v>
                </c:pt>
                <c:pt idx="3">
                  <c:v>Карачаево-Черкесская Республика</c:v>
                </c:pt>
                <c:pt idx="4">
                  <c:v>Республика Северная Осетия- Алания</c:v>
                </c:pt>
                <c:pt idx="5">
                  <c:v>Чеченская Республика</c:v>
                </c:pt>
                <c:pt idx="6">
                  <c:v>Ставропольский край</c:v>
                </c:pt>
              </c:strCache>
            </c:strRef>
          </c:cat>
          <c:val>
            <c:numRef>
              <c:f>Лист1!$B$2:$B$8</c:f>
              <c:numCache>
                <c:formatCode>General</c:formatCode>
                <c:ptCount val="7"/>
                <c:pt idx="2">
                  <c:v>3</c:v>
                </c:pt>
                <c:pt idx="3">
                  <c:v>1</c:v>
                </c:pt>
                <c:pt idx="6">
                  <c:v>19</c:v>
                </c:pt>
              </c:numCache>
            </c:numRef>
          </c:val>
        </c:ser>
        <c:ser>
          <c:idx val="1"/>
          <c:order val="1"/>
          <c:tx>
            <c:strRef>
              <c:f>Лист1!$C$1</c:f>
              <c:strCache>
                <c:ptCount val="1"/>
                <c:pt idx="0">
                  <c:v>Численность государственных экспертов</c:v>
                </c:pt>
              </c:strCache>
            </c:strRef>
          </c:tx>
          <c:dLbls>
            <c:txPr>
              <a:bodyPr/>
              <a:lstStyle/>
              <a:p>
                <a:pPr>
                  <a:defRPr sz="1200">
                    <a:latin typeface="Arial Narrow" pitchFamily="34" charset="0"/>
                  </a:defRPr>
                </a:pPr>
                <a:endParaRPr lang="ru-RU"/>
              </a:p>
            </c:txPr>
            <c:showVal val="1"/>
          </c:dLbls>
          <c:cat>
            <c:strRef>
              <c:f>Лист1!$A$2:$A$8</c:f>
              <c:strCache>
                <c:ptCount val="7"/>
                <c:pt idx="0">
                  <c:v>Республика Дагестан</c:v>
                </c:pt>
                <c:pt idx="1">
                  <c:v>Республика Ингушетия</c:v>
                </c:pt>
                <c:pt idx="2">
                  <c:v>Кабардино-Балкарская Республика</c:v>
                </c:pt>
                <c:pt idx="3">
                  <c:v>Карачаево-Черкесская Республика</c:v>
                </c:pt>
                <c:pt idx="4">
                  <c:v>Республика Северная Осетия- Алания</c:v>
                </c:pt>
                <c:pt idx="5">
                  <c:v>Чеченская Республика</c:v>
                </c:pt>
                <c:pt idx="6">
                  <c:v>Ставропольский край</c:v>
                </c:pt>
              </c:strCache>
            </c:strRef>
          </c:cat>
          <c:val>
            <c:numRef>
              <c:f>Лист1!$C$2:$C$8</c:f>
              <c:numCache>
                <c:formatCode>General</c:formatCode>
                <c:ptCount val="7"/>
                <c:pt idx="2">
                  <c:v>2</c:v>
                </c:pt>
                <c:pt idx="3">
                  <c:v>1</c:v>
                </c:pt>
                <c:pt idx="5">
                  <c:v>5</c:v>
                </c:pt>
                <c:pt idx="6">
                  <c:v>6</c:v>
                </c:pt>
              </c:numCache>
            </c:numRef>
          </c:val>
        </c:ser>
        <c:dLbls>
          <c:showVal val="1"/>
        </c:dLbls>
        <c:shape val="box"/>
        <c:axId val="105382272"/>
        <c:axId val="105383808"/>
        <c:axId val="0"/>
      </c:bar3DChart>
      <c:catAx>
        <c:axId val="105382272"/>
        <c:scaling>
          <c:orientation val="minMax"/>
        </c:scaling>
        <c:axPos val="b"/>
        <c:tickLblPos val="nextTo"/>
        <c:txPr>
          <a:bodyPr/>
          <a:lstStyle/>
          <a:p>
            <a:pPr>
              <a:defRPr sz="800">
                <a:latin typeface="Arial Narrow" pitchFamily="34" charset="0"/>
              </a:defRPr>
            </a:pPr>
            <a:endParaRPr lang="ru-RU"/>
          </a:p>
        </c:txPr>
        <c:crossAx val="105383808"/>
        <c:crosses val="autoZero"/>
        <c:auto val="1"/>
        <c:lblAlgn val="ctr"/>
        <c:lblOffset val="100"/>
      </c:catAx>
      <c:valAx>
        <c:axId val="105383808"/>
        <c:scaling>
          <c:orientation val="minMax"/>
        </c:scaling>
        <c:axPos val="l"/>
        <c:numFmt formatCode="General" sourceLinked="1"/>
        <c:tickLblPos val="nextTo"/>
        <c:txPr>
          <a:bodyPr/>
          <a:lstStyle/>
          <a:p>
            <a:pPr>
              <a:defRPr sz="1000">
                <a:latin typeface="Arial Narrow" pitchFamily="34" charset="0"/>
              </a:defRPr>
            </a:pPr>
            <a:endParaRPr lang="ru-RU"/>
          </a:p>
        </c:txPr>
        <c:crossAx val="105382272"/>
        <c:crosses val="autoZero"/>
        <c:crossBetween val="between"/>
      </c:valAx>
    </c:plotArea>
    <c:plotVisOnly val="1"/>
  </c:chart>
  <c:txPr>
    <a:bodyPr/>
    <a:lstStyle/>
    <a:p>
      <a:pPr>
        <a:defRPr sz="1800"/>
      </a:pPr>
      <a:endParaRPr lang="ru-RU"/>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3A9D53-9408-4C92-BE47-C121F8CA846F}" type="doc">
      <dgm:prSet loTypeId="urn:microsoft.com/office/officeart/2005/8/layout/venn1" loCatId="relationship" qsTypeId="urn:microsoft.com/office/officeart/2005/8/quickstyle/3d2" qsCatId="3D" csTypeId="urn:microsoft.com/office/officeart/2005/8/colors/accent1_4" csCatId="accent1" phldr="1"/>
      <dgm:spPr/>
      <dgm:t>
        <a:bodyPr/>
        <a:lstStyle/>
        <a:p>
          <a:endParaRPr lang="ru-RU"/>
        </a:p>
      </dgm:t>
    </dgm:pt>
    <dgm:pt modelId="{5F78ECDE-EED6-4004-8BF9-D339F74BCA06}">
      <dgm:prSet phldrT="[Текст]" custT="1"/>
      <dgm:spPr/>
      <dgm:t>
        <a:bodyPr/>
        <a:lstStyle/>
        <a:p>
          <a:pPr>
            <a:lnSpc>
              <a:spcPct val="100000"/>
            </a:lnSpc>
            <a:spcAft>
              <a:spcPts val="0"/>
            </a:spcAft>
          </a:pPr>
          <a:r>
            <a:rPr lang="ru-RU" sz="1600" b="1" dirty="0" smtClean="0">
              <a:latin typeface="Arial Narrow" pitchFamily="34" charset="0"/>
            </a:rPr>
            <a:t>ВСЕГО </a:t>
          </a:r>
        </a:p>
        <a:p>
          <a:pPr>
            <a:lnSpc>
              <a:spcPct val="100000"/>
            </a:lnSpc>
            <a:spcAft>
              <a:spcPts val="0"/>
            </a:spcAft>
          </a:pPr>
          <a:r>
            <a:rPr lang="ru-RU" sz="1600" b="1" dirty="0" smtClean="0">
              <a:latin typeface="Arial Narrow" pitchFamily="34" charset="0"/>
            </a:rPr>
            <a:t>63 456 рабочих мест</a:t>
          </a:r>
        </a:p>
        <a:p>
          <a:pPr>
            <a:lnSpc>
              <a:spcPct val="100000"/>
            </a:lnSpc>
            <a:spcAft>
              <a:spcPts val="0"/>
            </a:spcAft>
          </a:pPr>
          <a:r>
            <a:rPr lang="ru-RU" sz="1600" b="1" dirty="0" smtClean="0">
              <a:latin typeface="Arial Narrow" pitchFamily="34" charset="0"/>
            </a:rPr>
            <a:t>94 678 работников</a:t>
          </a:r>
        </a:p>
        <a:p>
          <a:pPr>
            <a:lnSpc>
              <a:spcPct val="100000"/>
            </a:lnSpc>
            <a:spcAft>
              <a:spcPts val="0"/>
            </a:spcAft>
          </a:pPr>
          <a:r>
            <a:rPr lang="ru-RU" sz="1600" b="1" dirty="0" smtClean="0">
              <a:latin typeface="Arial Narrow" pitchFamily="34" charset="0"/>
            </a:rPr>
            <a:t>3 618 организаций</a:t>
          </a:r>
        </a:p>
      </dgm:t>
    </dgm:pt>
    <dgm:pt modelId="{974793F8-6805-4797-B14F-503400AA17D6}" type="parTrans" cxnId="{DD69B406-2ED0-455C-A363-5F99A8678A0F}">
      <dgm:prSet/>
      <dgm:spPr/>
      <dgm:t>
        <a:bodyPr/>
        <a:lstStyle/>
        <a:p>
          <a:endParaRPr lang="ru-RU"/>
        </a:p>
      </dgm:t>
    </dgm:pt>
    <dgm:pt modelId="{D2394EE8-7D9F-4704-B50A-47E01F416E5B}" type="sibTrans" cxnId="{DD69B406-2ED0-455C-A363-5F99A8678A0F}">
      <dgm:prSet/>
      <dgm:spPr/>
      <dgm:t>
        <a:bodyPr/>
        <a:lstStyle/>
        <a:p>
          <a:endParaRPr lang="ru-RU"/>
        </a:p>
      </dgm:t>
    </dgm:pt>
    <dgm:pt modelId="{CF946ADC-87E8-499E-A311-32BFF1C18DCE}">
      <dgm:prSet phldrT="[Текст]" custT="1"/>
      <dgm:spPr/>
      <dgm:t>
        <a:bodyPr/>
        <a:lstStyle/>
        <a:p>
          <a:pPr>
            <a:spcAft>
              <a:spcPct val="35000"/>
            </a:spcAft>
          </a:pPr>
          <a:endParaRPr lang="ru-RU" sz="1400" dirty="0" smtClean="0">
            <a:latin typeface="Arial Narrow" pitchFamily="34" charset="0"/>
          </a:endParaRPr>
        </a:p>
        <a:p>
          <a:pPr>
            <a:spcAft>
              <a:spcPct val="35000"/>
            </a:spcAft>
          </a:pPr>
          <a:endParaRPr lang="ru-RU" sz="1600" dirty="0">
            <a:solidFill>
              <a:schemeClr val="tx1"/>
            </a:solidFill>
            <a:latin typeface="Arial Narrow" pitchFamily="34" charset="0"/>
          </a:endParaRPr>
        </a:p>
      </dgm:t>
    </dgm:pt>
    <dgm:pt modelId="{82A93F1E-99A5-4F27-B02A-99AE070D3250}" type="sibTrans" cxnId="{544290C7-7745-4163-BD21-C32C113B33D3}">
      <dgm:prSet/>
      <dgm:spPr/>
      <dgm:t>
        <a:bodyPr/>
        <a:lstStyle/>
        <a:p>
          <a:endParaRPr lang="ru-RU"/>
        </a:p>
      </dgm:t>
    </dgm:pt>
    <dgm:pt modelId="{B65561BE-32C3-41D1-A35D-8C4E0A21285F}" type="parTrans" cxnId="{544290C7-7745-4163-BD21-C32C113B33D3}">
      <dgm:prSet/>
      <dgm:spPr/>
      <dgm:t>
        <a:bodyPr/>
        <a:lstStyle/>
        <a:p>
          <a:endParaRPr lang="ru-RU"/>
        </a:p>
      </dgm:t>
    </dgm:pt>
    <dgm:pt modelId="{12A71AFC-E3E7-44A4-9CDB-48DBC95D23CD}">
      <dgm:prSet phldrT="[Текст]" custT="1"/>
      <dgm:spPr/>
      <dgm:t>
        <a:bodyPr/>
        <a:lstStyle/>
        <a:p>
          <a:pPr>
            <a:spcAft>
              <a:spcPts val="0"/>
            </a:spcAft>
          </a:pPr>
          <a:r>
            <a:rPr lang="ru-RU" sz="1600" b="1" dirty="0" smtClean="0">
              <a:solidFill>
                <a:schemeClr val="tx1"/>
              </a:solidFill>
              <a:latin typeface="Arial Narrow" pitchFamily="34" charset="0"/>
            </a:rPr>
            <a:t>Оценка правильности предоставления гарантий и компенсаций</a:t>
          </a:r>
        </a:p>
        <a:p>
          <a:pPr>
            <a:spcAft>
              <a:spcPts val="0"/>
            </a:spcAft>
          </a:pPr>
          <a:r>
            <a:rPr lang="ru-RU" sz="1600" b="1" dirty="0" smtClean="0">
              <a:solidFill>
                <a:schemeClr val="tx1"/>
              </a:solidFill>
              <a:latin typeface="Arial Narrow" pitchFamily="34" charset="0"/>
            </a:rPr>
            <a:t>20 079 рабочих мест</a:t>
          </a:r>
        </a:p>
        <a:p>
          <a:pPr>
            <a:spcAft>
              <a:spcPts val="0"/>
            </a:spcAft>
          </a:pPr>
          <a:r>
            <a:rPr lang="ru-RU" sz="1600" b="1" dirty="0" smtClean="0">
              <a:solidFill>
                <a:schemeClr val="tx1"/>
              </a:solidFill>
              <a:latin typeface="Arial Narrow" pitchFamily="34" charset="0"/>
            </a:rPr>
            <a:t>28 784 работников</a:t>
          </a:r>
        </a:p>
        <a:p>
          <a:pPr>
            <a:spcAft>
              <a:spcPts val="0"/>
            </a:spcAft>
          </a:pPr>
          <a:endParaRPr lang="ru-RU" sz="1600" b="1" dirty="0" smtClean="0">
            <a:latin typeface="Arial Narrow" pitchFamily="34" charset="0"/>
          </a:endParaRPr>
        </a:p>
      </dgm:t>
    </dgm:pt>
    <dgm:pt modelId="{39A1EB7F-46F4-49E1-9EAD-4A28B70DB7EE}" type="parTrans" cxnId="{A94E4B92-1C50-4D03-AD4D-EA86F5157092}">
      <dgm:prSet/>
      <dgm:spPr/>
      <dgm:t>
        <a:bodyPr/>
        <a:lstStyle/>
        <a:p>
          <a:endParaRPr lang="ru-RU"/>
        </a:p>
      </dgm:t>
    </dgm:pt>
    <dgm:pt modelId="{43CAA9ED-029D-4CAA-8B6B-F83CE66E1576}" type="sibTrans" cxnId="{A94E4B92-1C50-4D03-AD4D-EA86F5157092}">
      <dgm:prSet/>
      <dgm:spPr/>
      <dgm:t>
        <a:bodyPr/>
        <a:lstStyle/>
        <a:p>
          <a:endParaRPr lang="ru-RU"/>
        </a:p>
      </dgm:t>
    </dgm:pt>
    <dgm:pt modelId="{8C216965-7D1B-4DA8-B66F-2B496CBF2B24}">
      <dgm:prSet phldrT="[Текст]" custT="1"/>
      <dgm:spPr/>
      <dgm:t>
        <a:bodyPr/>
        <a:lstStyle/>
        <a:p>
          <a:pPr>
            <a:spcAft>
              <a:spcPts val="0"/>
            </a:spcAft>
          </a:pPr>
          <a:r>
            <a:rPr lang="ru-RU" sz="1600" b="1" dirty="0" smtClean="0">
              <a:latin typeface="Arial Narrow" pitchFamily="34" charset="0"/>
            </a:rPr>
            <a:t>Экспертиза качества проведения специальной оценки условий труда</a:t>
          </a:r>
        </a:p>
        <a:p>
          <a:pPr>
            <a:spcAft>
              <a:spcPts val="0"/>
            </a:spcAft>
          </a:pPr>
          <a:r>
            <a:rPr lang="ru-RU" sz="1600" b="1" dirty="0" smtClean="0">
              <a:latin typeface="Arial Narrow" pitchFamily="34" charset="0"/>
            </a:rPr>
            <a:t>33 900 рабочих мест</a:t>
          </a:r>
        </a:p>
        <a:p>
          <a:pPr>
            <a:spcAft>
              <a:spcPts val="0"/>
            </a:spcAft>
          </a:pPr>
          <a:r>
            <a:rPr lang="ru-RU" sz="1600" b="1" dirty="0" smtClean="0">
              <a:latin typeface="Arial Narrow" pitchFamily="34" charset="0"/>
            </a:rPr>
            <a:t>53 627 работников</a:t>
          </a:r>
        </a:p>
        <a:p>
          <a:pPr>
            <a:spcAft>
              <a:spcPts val="0"/>
            </a:spcAft>
          </a:pPr>
          <a:endParaRPr lang="ru-RU" sz="1600" b="1" dirty="0">
            <a:latin typeface="Arial Narrow" pitchFamily="34" charset="0"/>
          </a:endParaRPr>
        </a:p>
      </dgm:t>
    </dgm:pt>
    <dgm:pt modelId="{8F1744E1-5A41-4F50-A03D-2E1DA01F73EF}" type="sibTrans" cxnId="{53C0BDEF-180C-448B-A96D-EDB2232B490C}">
      <dgm:prSet/>
      <dgm:spPr/>
      <dgm:t>
        <a:bodyPr/>
        <a:lstStyle/>
        <a:p>
          <a:endParaRPr lang="ru-RU"/>
        </a:p>
      </dgm:t>
    </dgm:pt>
    <dgm:pt modelId="{B58A3BCB-D3BA-4500-9F86-3BB4F4322CCB}" type="parTrans" cxnId="{53C0BDEF-180C-448B-A96D-EDB2232B490C}">
      <dgm:prSet/>
      <dgm:spPr/>
      <dgm:t>
        <a:bodyPr/>
        <a:lstStyle/>
        <a:p>
          <a:endParaRPr lang="ru-RU"/>
        </a:p>
      </dgm:t>
    </dgm:pt>
    <dgm:pt modelId="{E6811BAF-4634-4224-9699-709A58158816}" type="pres">
      <dgm:prSet presAssocID="{FB3A9D53-9408-4C92-BE47-C121F8CA846F}" presName="compositeShape" presStyleCnt="0">
        <dgm:presLayoutVars>
          <dgm:chMax val="7"/>
          <dgm:dir/>
          <dgm:resizeHandles val="exact"/>
        </dgm:presLayoutVars>
      </dgm:prSet>
      <dgm:spPr/>
      <dgm:t>
        <a:bodyPr/>
        <a:lstStyle/>
        <a:p>
          <a:endParaRPr lang="ru-RU"/>
        </a:p>
      </dgm:t>
    </dgm:pt>
    <dgm:pt modelId="{00123A14-AF17-4A26-BA6F-2945732B5DA7}" type="pres">
      <dgm:prSet presAssocID="{5F78ECDE-EED6-4004-8BF9-D339F74BCA06}" presName="circ1" presStyleLbl="vennNode1" presStyleIdx="0" presStyleCnt="4" custScaleX="114685" custScaleY="103846"/>
      <dgm:spPr/>
      <dgm:t>
        <a:bodyPr/>
        <a:lstStyle/>
        <a:p>
          <a:endParaRPr lang="ru-RU"/>
        </a:p>
      </dgm:t>
    </dgm:pt>
    <dgm:pt modelId="{00D350F1-18C8-444F-A8AD-561355BEB51C}" type="pres">
      <dgm:prSet presAssocID="{5F78ECDE-EED6-4004-8BF9-D339F74BCA06}" presName="circ1Tx" presStyleLbl="revTx" presStyleIdx="0" presStyleCnt="0">
        <dgm:presLayoutVars>
          <dgm:chMax val="0"/>
          <dgm:chPref val="0"/>
          <dgm:bulletEnabled val="1"/>
        </dgm:presLayoutVars>
      </dgm:prSet>
      <dgm:spPr/>
      <dgm:t>
        <a:bodyPr/>
        <a:lstStyle/>
        <a:p>
          <a:endParaRPr lang="ru-RU"/>
        </a:p>
      </dgm:t>
    </dgm:pt>
    <dgm:pt modelId="{578A3BE3-E428-4D08-83CE-28F02112A25F}" type="pres">
      <dgm:prSet presAssocID="{12A71AFC-E3E7-44A4-9CDB-48DBC95D23CD}" presName="circ2" presStyleLbl="vennNode1" presStyleIdx="1" presStyleCnt="4" custScaleX="182017"/>
      <dgm:spPr/>
      <dgm:t>
        <a:bodyPr/>
        <a:lstStyle/>
        <a:p>
          <a:endParaRPr lang="ru-RU"/>
        </a:p>
      </dgm:t>
    </dgm:pt>
    <dgm:pt modelId="{3C69425D-D603-4897-BF30-72958D2D6879}" type="pres">
      <dgm:prSet presAssocID="{12A71AFC-E3E7-44A4-9CDB-48DBC95D23CD}" presName="circ2Tx" presStyleLbl="revTx" presStyleIdx="0" presStyleCnt="0">
        <dgm:presLayoutVars>
          <dgm:chMax val="0"/>
          <dgm:chPref val="0"/>
          <dgm:bulletEnabled val="1"/>
        </dgm:presLayoutVars>
      </dgm:prSet>
      <dgm:spPr/>
      <dgm:t>
        <a:bodyPr/>
        <a:lstStyle/>
        <a:p>
          <a:endParaRPr lang="ru-RU"/>
        </a:p>
      </dgm:t>
    </dgm:pt>
    <dgm:pt modelId="{12F7AF59-C513-46C1-A5B4-140767EDBCE5}" type="pres">
      <dgm:prSet presAssocID="{CF946ADC-87E8-499E-A311-32BFF1C18DCE}" presName="circ3" presStyleLbl="vennNode1" presStyleIdx="2" presStyleCnt="4" custScaleX="129291" custScaleY="111660"/>
      <dgm:spPr/>
      <dgm:t>
        <a:bodyPr/>
        <a:lstStyle/>
        <a:p>
          <a:endParaRPr lang="ru-RU"/>
        </a:p>
      </dgm:t>
    </dgm:pt>
    <dgm:pt modelId="{B0ED7C51-819E-4035-A61D-06FF215E72DA}" type="pres">
      <dgm:prSet presAssocID="{CF946ADC-87E8-499E-A311-32BFF1C18DCE}" presName="circ3Tx" presStyleLbl="revTx" presStyleIdx="0" presStyleCnt="0">
        <dgm:presLayoutVars>
          <dgm:chMax val="0"/>
          <dgm:chPref val="0"/>
          <dgm:bulletEnabled val="1"/>
        </dgm:presLayoutVars>
      </dgm:prSet>
      <dgm:spPr/>
      <dgm:t>
        <a:bodyPr/>
        <a:lstStyle/>
        <a:p>
          <a:endParaRPr lang="ru-RU"/>
        </a:p>
      </dgm:t>
    </dgm:pt>
    <dgm:pt modelId="{03B4C57F-2F70-4F0B-95A2-F0272D1D4332}" type="pres">
      <dgm:prSet presAssocID="{8C216965-7D1B-4DA8-B66F-2B496CBF2B24}" presName="circ4" presStyleLbl="vennNode1" presStyleIdx="3" presStyleCnt="4" custScaleX="186553"/>
      <dgm:spPr/>
      <dgm:t>
        <a:bodyPr/>
        <a:lstStyle/>
        <a:p>
          <a:endParaRPr lang="ru-RU"/>
        </a:p>
      </dgm:t>
    </dgm:pt>
    <dgm:pt modelId="{42A530F9-AB74-4143-B105-5334385BD513}" type="pres">
      <dgm:prSet presAssocID="{8C216965-7D1B-4DA8-B66F-2B496CBF2B24}" presName="circ4Tx" presStyleLbl="revTx" presStyleIdx="0" presStyleCnt="0">
        <dgm:presLayoutVars>
          <dgm:chMax val="0"/>
          <dgm:chPref val="0"/>
          <dgm:bulletEnabled val="1"/>
        </dgm:presLayoutVars>
      </dgm:prSet>
      <dgm:spPr/>
      <dgm:t>
        <a:bodyPr/>
        <a:lstStyle/>
        <a:p>
          <a:endParaRPr lang="ru-RU"/>
        </a:p>
      </dgm:t>
    </dgm:pt>
  </dgm:ptLst>
  <dgm:cxnLst>
    <dgm:cxn modelId="{F31101A1-B0DF-4662-BEA0-191D300DA88C}" type="presOf" srcId="{5F78ECDE-EED6-4004-8BF9-D339F74BCA06}" destId="{00D350F1-18C8-444F-A8AD-561355BEB51C}" srcOrd="1" destOrd="0" presId="urn:microsoft.com/office/officeart/2005/8/layout/venn1"/>
    <dgm:cxn modelId="{A94E4B92-1C50-4D03-AD4D-EA86F5157092}" srcId="{FB3A9D53-9408-4C92-BE47-C121F8CA846F}" destId="{12A71AFC-E3E7-44A4-9CDB-48DBC95D23CD}" srcOrd="1" destOrd="0" parTransId="{39A1EB7F-46F4-49E1-9EAD-4A28B70DB7EE}" sibTransId="{43CAA9ED-029D-4CAA-8B6B-F83CE66E1576}"/>
    <dgm:cxn modelId="{DD69B406-2ED0-455C-A363-5F99A8678A0F}" srcId="{FB3A9D53-9408-4C92-BE47-C121F8CA846F}" destId="{5F78ECDE-EED6-4004-8BF9-D339F74BCA06}" srcOrd="0" destOrd="0" parTransId="{974793F8-6805-4797-B14F-503400AA17D6}" sibTransId="{D2394EE8-7D9F-4704-B50A-47E01F416E5B}"/>
    <dgm:cxn modelId="{3324DAE9-0A52-4113-8160-CDA452FBC8DB}" type="presOf" srcId="{CF946ADC-87E8-499E-A311-32BFF1C18DCE}" destId="{12F7AF59-C513-46C1-A5B4-140767EDBCE5}" srcOrd="0" destOrd="0" presId="urn:microsoft.com/office/officeart/2005/8/layout/venn1"/>
    <dgm:cxn modelId="{F8484A99-A918-4F70-BDEA-23E77EF15C6A}" type="presOf" srcId="{12A71AFC-E3E7-44A4-9CDB-48DBC95D23CD}" destId="{578A3BE3-E428-4D08-83CE-28F02112A25F}" srcOrd="0" destOrd="0" presId="urn:microsoft.com/office/officeart/2005/8/layout/venn1"/>
    <dgm:cxn modelId="{53C0BDEF-180C-448B-A96D-EDB2232B490C}" srcId="{FB3A9D53-9408-4C92-BE47-C121F8CA846F}" destId="{8C216965-7D1B-4DA8-B66F-2B496CBF2B24}" srcOrd="3" destOrd="0" parTransId="{B58A3BCB-D3BA-4500-9F86-3BB4F4322CCB}" sibTransId="{8F1744E1-5A41-4F50-A03D-2E1DA01F73EF}"/>
    <dgm:cxn modelId="{856EAC30-2AC7-425F-9623-67D59EFECE80}" type="presOf" srcId="{12A71AFC-E3E7-44A4-9CDB-48DBC95D23CD}" destId="{3C69425D-D603-4897-BF30-72958D2D6879}" srcOrd="1" destOrd="0" presId="urn:microsoft.com/office/officeart/2005/8/layout/venn1"/>
    <dgm:cxn modelId="{E89A4B91-F0ED-4E10-BB42-ADB07F333A2E}" type="presOf" srcId="{CF946ADC-87E8-499E-A311-32BFF1C18DCE}" destId="{B0ED7C51-819E-4035-A61D-06FF215E72DA}" srcOrd="1" destOrd="0" presId="urn:microsoft.com/office/officeart/2005/8/layout/venn1"/>
    <dgm:cxn modelId="{7C2B31E5-5B90-407C-A92C-E0EAEBD79381}" type="presOf" srcId="{FB3A9D53-9408-4C92-BE47-C121F8CA846F}" destId="{E6811BAF-4634-4224-9699-709A58158816}" srcOrd="0" destOrd="0" presId="urn:microsoft.com/office/officeart/2005/8/layout/venn1"/>
    <dgm:cxn modelId="{59928D57-0BFE-4C02-AD3B-0A6FAAAAABE7}" type="presOf" srcId="{8C216965-7D1B-4DA8-B66F-2B496CBF2B24}" destId="{03B4C57F-2F70-4F0B-95A2-F0272D1D4332}" srcOrd="0" destOrd="0" presId="urn:microsoft.com/office/officeart/2005/8/layout/venn1"/>
    <dgm:cxn modelId="{544290C7-7745-4163-BD21-C32C113B33D3}" srcId="{FB3A9D53-9408-4C92-BE47-C121F8CA846F}" destId="{CF946ADC-87E8-499E-A311-32BFF1C18DCE}" srcOrd="2" destOrd="0" parTransId="{B65561BE-32C3-41D1-A35D-8C4E0A21285F}" sibTransId="{82A93F1E-99A5-4F27-B02A-99AE070D3250}"/>
    <dgm:cxn modelId="{776D4102-F9DE-446E-936E-8148E9C4614E}" type="presOf" srcId="{8C216965-7D1B-4DA8-B66F-2B496CBF2B24}" destId="{42A530F9-AB74-4143-B105-5334385BD513}" srcOrd="1" destOrd="0" presId="urn:microsoft.com/office/officeart/2005/8/layout/venn1"/>
    <dgm:cxn modelId="{EFCCE105-5826-4DE0-8F8B-DC44CDB40813}" type="presOf" srcId="{5F78ECDE-EED6-4004-8BF9-D339F74BCA06}" destId="{00123A14-AF17-4A26-BA6F-2945732B5DA7}" srcOrd="0" destOrd="0" presId="urn:microsoft.com/office/officeart/2005/8/layout/venn1"/>
    <dgm:cxn modelId="{752D0066-0984-4529-9ADC-12E977493523}" type="presParOf" srcId="{E6811BAF-4634-4224-9699-709A58158816}" destId="{00123A14-AF17-4A26-BA6F-2945732B5DA7}" srcOrd="0" destOrd="0" presId="urn:microsoft.com/office/officeart/2005/8/layout/venn1"/>
    <dgm:cxn modelId="{B00D171F-21CB-4EAC-AF30-CCCAE45F59FA}" type="presParOf" srcId="{E6811BAF-4634-4224-9699-709A58158816}" destId="{00D350F1-18C8-444F-A8AD-561355BEB51C}" srcOrd="1" destOrd="0" presId="urn:microsoft.com/office/officeart/2005/8/layout/venn1"/>
    <dgm:cxn modelId="{CA838F5A-AC4F-4B93-9716-B5CDA69AAF4C}" type="presParOf" srcId="{E6811BAF-4634-4224-9699-709A58158816}" destId="{578A3BE3-E428-4D08-83CE-28F02112A25F}" srcOrd="2" destOrd="0" presId="urn:microsoft.com/office/officeart/2005/8/layout/venn1"/>
    <dgm:cxn modelId="{9DC3B7FA-70AF-4CDB-B20B-5A5588581C05}" type="presParOf" srcId="{E6811BAF-4634-4224-9699-709A58158816}" destId="{3C69425D-D603-4897-BF30-72958D2D6879}" srcOrd="3" destOrd="0" presId="urn:microsoft.com/office/officeart/2005/8/layout/venn1"/>
    <dgm:cxn modelId="{FAACEBCD-9BBB-4B69-967C-B1EC5C0853C4}" type="presParOf" srcId="{E6811BAF-4634-4224-9699-709A58158816}" destId="{12F7AF59-C513-46C1-A5B4-140767EDBCE5}" srcOrd="4" destOrd="0" presId="urn:microsoft.com/office/officeart/2005/8/layout/venn1"/>
    <dgm:cxn modelId="{FA851C6C-9C9B-4C94-A31E-1CF47BFFAC33}" type="presParOf" srcId="{E6811BAF-4634-4224-9699-709A58158816}" destId="{B0ED7C51-819E-4035-A61D-06FF215E72DA}" srcOrd="5" destOrd="0" presId="urn:microsoft.com/office/officeart/2005/8/layout/venn1"/>
    <dgm:cxn modelId="{EF1829B0-C1AE-4082-80F8-D94BD5B42D25}" type="presParOf" srcId="{E6811BAF-4634-4224-9699-709A58158816}" destId="{03B4C57F-2F70-4F0B-95A2-F0272D1D4332}" srcOrd="6" destOrd="0" presId="urn:microsoft.com/office/officeart/2005/8/layout/venn1"/>
    <dgm:cxn modelId="{CE5F6145-7B16-4448-A5B7-F330DD1F0FF6}" type="presParOf" srcId="{E6811BAF-4634-4224-9699-709A58158816}" destId="{42A530F9-AB74-4143-B105-5334385BD513}" srcOrd="7" destOrd="0" presId="urn:microsoft.com/office/officeart/2005/8/layout/venn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D40EB0-BD20-4217-A9CD-7D17ABE5AC31}"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ru-RU"/>
        </a:p>
      </dgm:t>
    </dgm:pt>
    <dgm:pt modelId="{9C9878A9-3EE4-4459-B274-099BE7AAC6F2}">
      <dgm:prSet phldrT="[Текст]" custT="1"/>
      <dgm:spPr/>
      <dgm:t>
        <a:bodyPr/>
        <a:lstStyle/>
        <a:p>
          <a:pPr>
            <a:lnSpc>
              <a:spcPct val="100000"/>
            </a:lnSpc>
            <a:spcAft>
              <a:spcPts val="0"/>
            </a:spcAft>
          </a:pPr>
          <a:endParaRPr lang="ru-RU" sz="1400" b="1" smtClean="0">
            <a:latin typeface="Arial Narrow" pitchFamily="34" charset="0"/>
          </a:endParaRPr>
        </a:p>
        <a:p>
          <a:pPr>
            <a:lnSpc>
              <a:spcPct val="100000"/>
            </a:lnSpc>
            <a:spcAft>
              <a:spcPts val="0"/>
            </a:spcAft>
          </a:pPr>
          <a:r>
            <a:rPr lang="ru-RU" sz="1600" b="1" smtClean="0">
              <a:latin typeface="Arial Narrow" pitchFamily="34" charset="0"/>
            </a:rPr>
            <a:t>Приказ Минтруда России от 8 сентября 2016 г. N 501н </a:t>
          </a:r>
        </a:p>
        <a:p>
          <a:pPr>
            <a:lnSpc>
              <a:spcPct val="100000"/>
            </a:lnSpc>
            <a:spcAft>
              <a:spcPts val="0"/>
            </a:spcAft>
          </a:pPr>
          <a:r>
            <a:rPr lang="ru-RU" sz="1600" smtClean="0">
              <a:latin typeface="Arial Narrow" pitchFamily="34" charset="0"/>
            </a:rPr>
            <a:t>«Об утверждении порядка рассмотрения разногласий  по вопросам проведения экспертизы качества специальной оценки условий труда, несогласия работников, профессиональных союзов, их объединений, иных уполномоченных работниками представительных органов, работодателей, их объединений, страховщиков, территориальных органов федерального органа исполнительной власти, уполномоченного на проведение федерального государственного надзора за соблюдением трудового законодательства и иных нормативных правовых актов, содержащих нормы трудового права, организаций, проводивших специальную оценку условий труда, с результатами экспертизы качества специальной оценки условий труда</a:t>
          </a:r>
        </a:p>
        <a:p>
          <a:pPr>
            <a:lnSpc>
              <a:spcPct val="100000"/>
            </a:lnSpc>
            <a:spcAft>
              <a:spcPts val="0"/>
            </a:spcAft>
          </a:pPr>
          <a:endParaRPr lang="ru-RU" sz="1400" dirty="0">
            <a:latin typeface="Arial Narrow" pitchFamily="34" charset="0"/>
          </a:endParaRPr>
        </a:p>
      </dgm:t>
    </dgm:pt>
    <dgm:pt modelId="{27C8B2C1-1BA2-4636-9362-85BB0CD81EAB}" type="parTrans" cxnId="{520662CB-212D-47D1-8322-1B3A5E8AB9DB}">
      <dgm:prSet/>
      <dgm:spPr/>
      <dgm:t>
        <a:bodyPr/>
        <a:lstStyle/>
        <a:p>
          <a:endParaRPr lang="ru-RU"/>
        </a:p>
      </dgm:t>
    </dgm:pt>
    <dgm:pt modelId="{DFF6F054-C891-4AF0-85D8-D457ACBB87FF}" type="sibTrans" cxnId="{520662CB-212D-47D1-8322-1B3A5E8AB9DB}">
      <dgm:prSet/>
      <dgm:spPr/>
      <dgm:t>
        <a:bodyPr/>
        <a:lstStyle/>
        <a:p>
          <a:endParaRPr lang="ru-RU"/>
        </a:p>
      </dgm:t>
    </dgm:pt>
    <dgm:pt modelId="{2B3AA4F1-BD2E-4835-BCCA-7E6C1BF1D32A}">
      <dgm:prSet phldrT="[Текст]" custT="1"/>
      <dgm:spPr/>
      <dgm:t>
        <a:bodyPr/>
        <a:lstStyle/>
        <a:p>
          <a:pPr>
            <a:lnSpc>
              <a:spcPct val="100000"/>
            </a:lnSpc>
            <a:spcAft>
              <a:spcPts val="0"/>
            </a:spcAft>
          </a:pPr>
          <a:r>
            <a:rPr lang="ru-RU" sz="1600" b="1" dirty="0" smtClean="0">
              <a:solidFill>
                <a:srgbClr val="23538D"/>
              </a:solidFill>
              <a:latin typeface="Arial Narrow" pitchFamily="34" charset="0"/>
            </a:rPr>
            <a:t>дополнен перечень заявителей экспертизы качества СОУТ организациями, непосредственно проводящими СОУТ</a:t>
          </a:r>
          <a:endParaRPr lang="ru-RU" sz="1600" b="1" dirty="0">
            <a:solidFill>
              <a:srgbClr val="23538D"/>
            </a:solidFill>
            <a:latin typeface="Arial Narrow" pitchFamily="34" charset="0"/>
          </a:endParaRPr>
        </a:p>
      </dgm:t>
    </dgm:pt>
    <dgm:pt modelId="{F48F1A0D-BD48-4C66-9AD9-840341C23A1C}" type="parTrans" cxnId="{B95CDBB8-1C54-4264-A8DF-801E2E77F06B}">
      <dgm:prSet/>
      <dgm:spPr/>
      <dgm:t>
        <a:bodyPr/>
        <a:lstStyle/>
        <a:p>
          <a:endParaRPr lang="ru-RU"/>
        </a:p>
      </dgm:t>
    </dgm:pt>
    <dgm:pt modelId="{D14E10ED-199A-455F-BCE2-7E10A0DC9803}" type="sibTrans" cxnId="{B95CDBB8-1C54-4264-A8DF-801E2E77F06B}">
      <dgm:prSet/>
      <dgm:spPr/>
      <dgm:t>
        <a:bodyPr/>
        <a:lstStyle/>
        <a:p>
          <a:endParaRPr lang="ru-RU"/>
        </a:p>
      </dgm:t>
    </dgm:pt>
    <dgm:pt modelId="{01745090-C324-474D-A9F8-FDC681DB8B86}">
      <dgm:prSet phldrT="[Текст]" custT="1"/>
      <dgm:spPr/>
      <dgm:t>
        <a:bodyPr/>
        <a:lstStyle/>
        <a:p>
          <a:pPr>
            <a:lnSpc>
              <a:spcPct val="100000"/>
            </a:lnSpc>
            <a:spcAft>
              <a:spcPts val="0"/>
            </a:spcAft>
          </a:pPr>
          <a:r>
            <a:rPr lang="ru-RU" sz="1600" b="1" dirty="0" smtClean="0">
              <a:solidFill>
                <a:srgbClr val="23538D"/>
              </a:solidFill>
              <a:latin typeface="Arial Narrow" pitchFamily="34" charset="0"/>
            </a:rPr>
            <a:t>включено требование об обязательности к исполнению всеми сторонами заключения о рассмотрении разногласий по проведению экспертизы качества СОУТ </a:t>
          </a:r>
          <a:endParaRPr lang="ru-RU" sz="1600" b="1" dirty="0">
            <a:solidFill>
              <a:srgbClr val="23538D"/>
            </a:solidFill>
            <a:latin typeface="Arial Narrow" pitchFamily="34" charset="0"/>
          </a:endParaRPr>
        </a:p>
      </dgm:t>
    </dgm:pt>
    <dgm:pt modelId="{970AB87C-8A1D-4676-8202-EA1CD1CCA1D7}" type="parTrans" cxnId="{1DD9F62A-0DC1-4D01-BDD3-EFA7C4E54163}">
      <dgm:prSet/>
      <dgm:spPr/>
      <dgm:t>
        <a:bodyPr/>
        <a:lstStyle/>
        <a:p>
          <a:endParaRPr lang="ru-RU"/>
        </a:p>
      </dgm:t>
    </dgm:pt>
    <dgm:pt modelId="{3F750068-1E1E-4B30-B7E9-7AAA1386BDA4}" type="sibTrans" cxnId="{1DD9F62A-0DC1-4D01-BDD3-EFA7C4E54163}">
      <dgm:prSet/>
      <dgm:spPr/>
      <dgm:t>
        <a:bodyPr/>
        <a:lstStyle/>
        <a:p>
          <a:endParaRPr lang="ru-RU"/>
        </a:p>
      </dgm:t>
    </dgm:pt>
    <dgm:pt modelId="{33646252-EFA1-49B6-B819-646C3D5CDA51}">
      <dgm:prSet custT="1"/>
      <dgm:spPr/>
      <dgm:t>
        <a:bodyPr/>
        <a:lstStyle/>
        <a:p>
          <a:pPr>
            <a:lnSpc>
              <a:spcPct val="100000"/>
            </a:lnSpc>
            <a:spcAft>
              <a:spcPts val="0"/>
            </a:spcAft>
          </a:pPr>
          <a:r>
            <a:rPr lang="ru-RU" sz="1600" b="1" dirty="0" smtClean="0">
              <a:solidFill>
                <a:srgbClr val="23538D"/>
              </a:solidFill>
              <a:latin typeface="Arial Narrow" pitchFamily="34" charset="0"/>
            </a:rPr>
            <a:t>увеличение сроков рассмотрения заявления о рассмотрении разногласий по вопросам проведения экспертизы качества СОУТ до 45 рабочих дней</a:t>
          </a:r>
        </a:p>
        <a:p>
          <a:pPr>
            <a:lnSpc>
              <a:spcPct val="100000"/>
            </a:lnSpc>
            <a:spcAft>
              <a:spcPts val="0"/>
            </a:spcAft>
          </a:pPr>
          <a:r>
            <a:rPr lang="ru-RU" sz="1400" b="1" dirty="0" smtClean="0">
              <a:solidFill>
                <a:srgbClr val="23538D"/>
              </a:solidFill>
              <a:latin typeface="Arial Narrow" pitchFamily="34" charset="0"/>
            </a:rPr>
            <a:t>(при необходимости срок рассмотрения может быть продлен, но не более чем на 45 дней)</a:t>
          </a:r>
          <a:endParaRPr lang="ru-RU" sz="1400" b="1" dirty="0">
            <a:solidFill>
              <a:srgbClr val="23538D"/>
            </a:solidFill>
            <a:latin typeface="Arial Narrow" pitchFamily="34" charset="0"/>
          </a:endParaRPr>
        </a:p>
      </dgm:t>
    </dgm:pt>
    <dgm:pt modelId="{34E9EA47-5F8D-4065-9404-0CFBB6FADAD6}" type="parTrans" cxnId="{9C5A359C-FC65-46BF-9F3C-5B02E88CE9BA}">
      <dgm:prSet/>
      <dgm:spPr/>
      <dgm:t>
        <a:bodyPr/>
        <a:lstStyle/>
        <a:p>
          <a:endParaRPr lang="ru-RU"/>
        </a:p>
      </dgm:t>
    </dgm:pt>
    <dgm:pt modelId="{A2B87C4C-F94E-41F5-897E-06C0BEDB2938}" type="sibTrans" cxnId="{9C5A359C-FC65-46BF-9F3C-5B02E88CE9BA}">
      <dgm:prSet/>
      <dgm:spPr/>
      <dgm:t>
        <a:bodyPr/>
        <a:lstStyle/>
        <a:p>
          <a:endParaRPr lang="ru-RU"/>
        </a:p>
      </dgm:t>
    </dgm:pt>
    <dgm:pt modelId="{9C936BDA-7F8E-4D38-88CF-0BF319D8E3B9}" type="pres">
      <dgm:prSet presAssocID="{C4D40EB0-BD20-4217-A9CD-7D17ABE5AC31}" presName="diagram" presStyleCnt="0">
        <dgm:presLayoutVars>
          <dgm:chPref val="1"/>
          <dgm:dir/>
          <dgm:animOne val="branch"/>
          <dgm:animLvl val="lvl"/>
          <dgm:resizeHandles/>
        </dgm:presLayoutVars>
      </dgm:prSet>
      <dgm:spPr/>
      <dgm:t>
        <a:bodyPr/>
        <a:lstStyle/>
        <a:p>
          <a:endParaRPr lang="ru-RU"/>
        </a:p>
      </dgm:t>
    </dgm:pt>
    <dgm:pt modelId="{ADEA5125-69A7-4943-82EC-7B922F3F6305}" type="pres">
      <dgm:prSet presAssocID="{9C9878A9-3EE4-4459-B274-099BE7AAC6F2}" presName="root" presStyleCnt="0"/>
      <dgm:spPr/>
    </dgm:pt>
    <dgm:pt modelId="{9764E9B5-4C4F-4091-A210-A014AB8C5099}" type="pres">
      <dgm:prSet presAssocID="{9C9878A9-3EE4-4459-B274-099BE7AAC6F2}" presName="rootComposite" presStyleCnt="0"/>
      <dgm:spPr/>
    </dgm:pt>
    <dgm:pt modelId="{F27F6763-10A4-421A-B576-1022CD6E6702}" type="pres">
      <dgm:prSet presAssocID="{9C9878A9-3EE4-4459-B274-099BE7AAC6F2}" presName="rootText" presStyleLbl="node1" presStyleIdx="0" presStyleCnt="1" custScaleX="276270" custScaleY="151510"/>
      <dgm:spPr/>
      <dgm:t>
        <a:bodyPr/>
        <a:lstStyle/>
        <a:p>
          <a:endParaRPr lang="ru-RU"/>
        </a:p>
      </dgm:t>
    </dgm:pt>
    <dgm:pt modelId="{1C0E510E-B409-422C-B497-A8D7BD95AC05}" type="pres">
      <dgm:prSet presAssocID="{9C9878A9-3EE4-4459-B274-099BE7AAC6F2}" presName="rootConnector" presStyleLbl="node1" presStyleIdx="0" presStyleCnt="1"/>
      <dgm:spPr/>
      <dgm:t>
        <a:bodyPr/>
        <a:lstStyle/>
        <a:p>
          <a:endParaRPr lang="ru-RU"/>
        </a:p>
      </dgm:t>
    </dgm:pt>
    <dgm:pt modelId="{E9532593-03F5-49B1-8F02-3BA75361F86B}" type="pres">
      <dgm:prSet presAssocID="{9C9878A9-3EE4-4459-B274-099BE7AAC6F2}" presName="childShape" presStyleCnt="0"/>
      <dgm:spPr/>
    </dgm:pt>
    <dgm:pt modelId="{88307543-692B-4B44-B101-051D2BB4C5BA}" type="pres">
      <dgm:prSet presAssocID="{F48F1A0D-BD48-4C66-9AD9-840341C23A1C}" presName="Name13" presStyleLbl="parChTrans1D2" presStyleIdx="0" presStyleCnt="3"/>
      <dgm:spPr/>
      <dgm:t>
        <a:bodyPr/>
        <a:lstStyle/>
        <a:p>
          <a:endParaRPr lang="ru-RU"/>
        </a:p>
      </dgm:t>
    </dgm:pt>
    <dgm:pt modelId="{8BF72FF5-703D-4FEA-A535-707BF74D0AA6}" type="pres">
      <dgm:prSet presAssocID="{2B3AA4F1-BD2E-4835-BCCA-7E6C1BF1D32A}" presName="childText" presStyleLbl="bgAcc1" presStyleIdx="0" presStyleCnt="3" custScaleX="295865" custScaleY="43439">
        <dgm:presLayoutVars>
          <dgm:bulletEnabled val="1"/>
        </dgm:presLayoutVars>
      </dgm:prSet>
      <dgm:spPr/>
      <dgm:t>
        <a:bodyPr/>
        <a:lstStyle/>
        <a:p>
          <a:endParaRPr lang="ru-RU"/>
        </a:p>
      </dgm:t>
    </dgm:pt>
    <dgm:pt modelId="{0D8C6328-0245-4B6B-A659-2BD6FBF4738C}" type="pres">
      <dgm:prSet presAssocID="{970AB87C-8A1D-4676-8202-EA1CD1CCA1D7}" presName="Name13" presStyleLbl="parChTrans1D2" presStyleIdx="1" presStyleCnt="3"/>
      <dgm:spPr/>
      <dgm:t>
        <a:bodyPr/>
        <a:lstStyle/>
        <a:p>
          <a:endParaRPr lang="ru-RU"/>
        </a:p>
      </dgm:t>
    </dgm:pt>
    <dgm:pt modelId="{89893817-591B-4949-9F35-771E6077E856}" type="pres">
      <dgm:prSet presAssocID="{01745090-C324-474D-A9F8-FDC681DB8B86}" presName="childText" presStyleLbl="bgAcc1" presStyleIdx="1" presStyleCnt="3" custScaleX="296329" custScaleY="46281">
        <dgm:presLayoutVars>
          <dgm:bulletEnabled val="1"/>
        </dgm:presLayoutVars>
      </dgm:prSet>
      <dgm:spPr/>
      <dgm:t>
        <a:bodyPr/>
        <a:lstStyle/>
        <a:p>
          <a:endParaRPr lang="ru-RU"/>
        </a:p>
      </dgm:t>
    </dgm:pt>
    <dgm:pt modelId="{18259351-DDED-40CC-A23E-B5693025E74B}" type="pres">
      <dgm:prSet presAssocID="{34E9EA47-5F8D-4065-9404-0CFBB6FADAD6}" presName="Name13" presStyleLbl="parChTrans1D2" presStyleIdx="2" presStyleCnt="3"/>
      <dgm:spPr/>
      <dgm:t>
        <a:bodyPr/>
        <a:lstStyle/>
        <a:p>
          <a:endParaRPr lang="ru-RU"/>
        </a:p>
      </dgm:t>
    </dgm:pt>
    <dgm:pt modelId="{FB316B5D-BD69-45FE-92FE-9D59A0E07639}" type="pres">
      <dgm:prSet presAssocID="{33646252-EFA1-49B6-B819-646C3D5CDA51}" presName="childText" presStyleLbl="bgAcc1" presStyleIdx="2" presStyleCnt="3" custScaleX="297341" custScaleY="58034">
        <dgm:presLayoutVars>
          <dgm:bulletEnabled val="1"/>
        </dgm:presLayoutVars>
      </dgm:prSet>
      <dgm:spPr/>
      <dgm:t>
        <a:bodyPr/>
        <a:lstStyle/>
        <a:p>
          <a:endParaRPr lang="ru-RU"/>
        </a:p>
      </dgm:t>
    </dgm:pt>
  </dgm:ptLst>
  <dgm:cxnLst>
    <dgm:cxn modelId="{9C5A359C-FC65-46BF-9F3C-5B02E88CE9BA}" srcId="{9C9878A9-3EE4-4459-B274-099BE7AAC6F2}" destId="{33646252-EFA1-49B6-B819-646C3D5CDA51}" srcOrd="2" destOrd="0" parTransId="{34E9EA47-5F8D-4065-9404-0CFBB6FADAD6}" sibTransId="{A2B87C4C-F94E-41F5-897E-06C0BEDB2938}"/>
    <dgm:cxn modelId="{E0BA6B93-5302-4C12-BF7D-3F277C59375E}" type="presOf" srcId="{970AB87C-8A1D-4676-8202-EA1CD1CCA1D7}" destId="{0D8C6328-0245-4B6B-A659-2BD6FBF4738C}" srcOrd="0" destOrd="0" presId="urn:microsoft.com/office/officeart/2005/8/layout/hierarchy3"/>
    <dgm:cxn modelId="{D70776F3-B772-4764-A607-D1CC81D5E54B}" type="presOf" srcId="{C4D40EB0-BD20-4217-A9CD-7D17ABE5AC31}" destId="{9C936BDA-7F8E-4D38-88CF-0BF319D8E3B9}" srcOrd="0" destOrd="0" presId="urn:microsoft.com/office/officeart/2005/8/layout/hierarchy3"/>
    <dgm:cxn modelId="{3B078964-6DAC-4E75-BEBB-D59D1DB7C5F3}" type="presOf" srcId="{34E9EA47-5F8D-4065-9404-0CFBB6FADAD6}" destId="{18259351-DDED-40CC-A23E-B5693025E74B}" srcOrd="0" destOrd="0" presId="urn:microsoft.com/office/officeart/2005/8/layout/hierarchy3"/>
    <dgm:cxn modelId="{3A99BEDA-8037-4153-94C6-F070C00E3BDE}" type="presOf" srcId="{2B3AA4F1-BD2E-4835-BCCA-7E6C1BF1D32A}" destId="{8BF72FF5-703D-4FEA-A535-707BF74D0AA6}" srcOrd="0" destOrd="0" presId="urn:microsoft.com/office/officeart/2005/8/layout/hierarchy3"/>
    <dgm:cxn modelId="{520662CB-212D-47D1-8322-1B3A5E8AB9DB}" srcId="{C4D40EB0-BD20-4217-A9CD-7D17ABE5AC31}" destId="{9C9878A9-3EE4-4459-B274-099BE7AAC6F2}" srcOrd="0" destOrd="0" parTransId="{27C8B2C1-1BA2-4636-9362-85BB0CD81EAB}" sibTransId="{DFF6F054-C891-4AF0-85D8-D457ACBB87FF}"/>
    <dgm:cxn modelId="{23BA73C8-05BA-4FC9-B1E2-6DCCA155F930}" type="presOf" srcId="{01745090-C324-474D-A9F8-FDC681DB8B86}" destId="{89893817-591B-4949-9F35-771E6077E856}" srcOrd="0" destOrd="0" presId="urn:microsoft.com/office/officeart/2005/8/layout/hierarchy3"/>
    <dgm:cxn modelId="{9C487951-18B2-4DD1-B741-64A0A8258FE3}" type="presOf" srcId="{33646252-EFA1-49B6-B819-646C3D5CDA51}" destId="{FB316B5D-BD69-45FE-92FE-9D59A0E07639}" srcOrd="0" destOrd="0" presId="urn:microsoft.com/office/officeart/2005/8/layout/hierarchy3"/>
    <dgm:cxn modelId="{44F059D7-DC9F-470A-882A-8EBC7AF85E47}" type="presOf" srcId="{F48F1A0D-BD48-4C66-9AD9-840341C23A1C}" destId="{88307543-692B-4B44-B101-051D2BB4C5BA}" srcOrd="0" destOrd="0" presId="urn:microsoft.com/office/officeart/2005/8/layout/hierarchy3"/>
    <dgm:cxn modelId="{B95CDBB8-1C54-4264-A8DF-801E2E77F06B}" srcId="{9C9878A9-3EE4-4459-B274-099BE7AAC6F2}" destId="{2B3AA4F1-BD2E-4835-BCCA-7E6C1BF1D32A}" srcOrd="0" destOrd="0" parTransId="{F48F1A0D-BD48-4C66-9AD9-840341C23A1C}" sibTransId="{D14E10ED-199A-455F-BCE2-7E10A0DC9803}"/>
    <dgm:cxn modelId="{E7888967-8721-4822-A912-AACC058E47D5}" type="presOf" srcId="{9C9878A9-3EE4-4459-B274-099BE7AAC6F2}" destId="{F27F6763-10A4-421A-B576-1022CD6E6702}" srcOrd="0" destOrd="0" presId="urn:microsoft.com/office/officeart/2005/8/layout/hierarchy3"/>
    <dgm:cxn modelId="{BAD1615D-4CAF-41D7-B8EF-E11BDBE4646D}" type="presOf" srcId="{9C9878A9-3EE4-4459-B274-099BE7AAC6F2}" destId="{1C0E510E-B409-422C-B497-A8D7BD95AC05}" srcOrd="1" destOrd="0" presId="urn:microsoft.com/office/officeart/2005/8/layout/hierarchy3"/>
    <dgm:cxn modelId="{1DD9F62A-0DC1-4D01-BDD3-EFA7C4E54163}" srcId="{9C9878A9-3EE4-4459-B274-099BE7AAC6F2}" destId="{01745090-C324-474D-A9F8-FDC681DB8B86}" srcOrd="1" destOrd="0" parTransId="{970AB87C-8A1D-4676-8202-EA1CD1CCA1D7}" sibTransId="{3F750068-1E1E-4B30-B7E9-7AAA1386BDA4}"/>
    <dgm:cxn modelId="{038FA0E2-7BCC-40BF-90A1-2278F3495355}" type="presParOf" srcId="{9C936BDA-7F8E-4D38-88CF-0BF319D8E3B9}" destId="{ADEA5125-69A7-4943-82EC-7B922F3F6305}" srcOrd="0" destOrd="0" presId="urn:microsoft.com/office/officeart/2005/8/layout/hierarchy3"/>
    <dgm:cxn modelId="{3A606CB2-2D29-43EF-BD2B-FB2A6ACE2808}" type="presParOf" srcId="{ADEA5125-69A7-4943-82EC-7B922F3F6305}" destId="{9764E9B5-4C4F-4091-A210-A014AB8C5099}" srcOrd="0" destOrd="0" presId="urn:microsoft.com/office/officeart/2005/8/layout/hierarchy3"/>
    <dgm:cxn modelId="{E7CC1E6C-0F5B-40A9-B605-442ABFE590A6}" type="presParOf" srcId="{9764E9B5-4C4F-4091-A210-A014AB8C5099}" destId="{F27F6763-10A4-421A-B576-1022CD6E6702}" srcOrd="0" destOrd="0" presId="urn:microsoft.com/office/officeart/2005/8/layout/hierarchy3"/>
    <dgm:cxn modelId="{0B397269-7F30-41A0-AF8F-EA5C20461993}" type="presParOf" srcId="{9764E9B5-4C4F-4091-A210-A014AB8C5099}" destId="{1C0E510E-B409-422C-B497-A8D7BD95AC05}" srcOrd="1" destOrd="0" presId="urn:microsoft.com/office/officeart/2005/8/layout/hierarchy3"/>
    <dgm:cxn modelId="{B6EA9AA1-4ACE-46CC-B46D-5495ABD6E15C}" type="presParOf" srcId="{ADEA5125-69A7-4943-82EC-7B922F3F6305}" destId="{E9532593-03F5-49B1-8F02-3BA75361F86B}" srcOrd="1" destOrd="0" presId="urn:microsoft.com/office/officeart/2005/8/layout/hierarchy3"/>
    <dgm:cxn modelId="{3C590889-4C9D-47D1-86CE-F6294FCA78FF}" type="presParOf" srcId="{E9532593-03F5-49B1-8F02-3BA75361F86B}" destId="{88307543-692B-4B44-B101-051D2BB4C5BA}" srcOrd="0" destOrd="0" presId="urn:microsoft.com/office/officeart/2005/8/layout/hierarchy3"/>
    <dgm:cxn modelId="{59E84AD7-A9EF-4AAA-8569-5EF5CB01F015}" type="presParOf" srcId="{E9532593-03F5-49B1-8F02-3BA75361F86B}" destId="{8BF72FF5-703D-4FEA-A535-707BF74D0AA6}" srcOrd="1" destOrd="0" presId="urn:microsoft.com/office/officeart/2005/8/layout/hierarchy3"/>
    <dgm:cxn modelId="{0BBB16D8-6DC1-4087-BC24-27F729358364}" type="presParOf" srcId="{E9532593-03F5-49B1-8F02-3BA75361F86B}" destId="{0D8C6328-0245-4B6B-A659-2BD6FBF4738C}" srcOrd="2" destOrd="0" presId="urn:microsoft.com/office/officeart/2005/8/layout/hierarchy3"/>
    <dgm:cxn modelId="{54C71FD8-DA21-43E7-BA1B-60AA773B10C5}" type="presParOf" srcId="{E9532593-03F5-49B1-8F02-3BA75361F86B}" destId="{89893817-591B-4949-9F35-771E6077E856}" srcOrd="3" destOrd="0" presId="urn:microsoft.com/office/officeart/2005/8/layout/hierarchy3"/>
    <dgm:cxn modelId="{BC70FDDC-6A31-4069-9980-81D31D0B5DC0}" type="presParOf" srcId="{E9532593-03F5-49B1-8F02-3BA75361F86B}" destId="{18259351-DDED-40CC-A23E-B5693025E74B}" srcOrd="4" destOrd="0" presId="urn:microsoft.com/office/officeart/2005/8/layout/hierarchy3"/>
    <dgm:cxn modelId="{D5CAE586-E116-4CA1-8320-6C7E5B2E7A75}" type="presParOf" srcId="{E9532593-03F5-49B1-8F02-3BA75361F86B}" destId="{FB316B5D-BD69-45FE-92FE-9D59A0E07639}" srcOrd="5" destOrd="0" presId="urn:microsoft.com/office/officeart/2005/8/layout/hierarchy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2E7CC3-3D10-4C56-A7A8-A7193A7E23F8}"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ru-RU"/>
        </a:p>
      </dgm:t>
    </dgm:pt>
    <dgm:pt modelId="{1558128C-D1E0-484E-B4F0-DA5B1742C9F0}">
      <dgm:prSet phldrT="[Текст]"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600" b="0" dirty="0" smtClean="0">
              <a:latin typeface="Arial Narrow" pitchFamily="34" charset="0"/>
            </a:rPr>
            <a:t>В Минтруде России в 2015 году рассмотрено </a:t>
          </a:r>
          <a:r>
            <a:rPr lang="ru-RU" sz="1600" b="1" dirty="0" smtClean="0">
              <a:latin typeface="Arial Narrow" pitchFamily="34" charset="0"/>
            </a:rPr>
            <a:t>17 </a:t>
          </a:r>
          <a:r>
            <a:rPr lang="ru-RU" sz="1600" b="0" dirty="0" smtClean="0">
              <a:latin typeface="Arial Narrow" pitchFamily="34" charset="0"/>
            </a:rPr>
            <a:t>обращений о несогласии с  результатами экспертизы качества специальной оценки условий труда, содержащих подобные нарушения, в 2016 году рассмотрено </a:t>
          </a:r>
          <a:r>
            <a:rPr lang="ru-RU" sz="1600" b="1" dirty="0" smtClean="0">
              <a:latin typeface="Arial Narrow" pitchFamily="34" charset="0"/>
            </a:rPr>
            <a:t>27</a:t>
          </a:r>
          <a:r>
            <a:rPr lang="ru-RU" sz="1600" b="0" dirty="0" smtClean="0">
              <a:latin typeface="Arial Narrow" pitchFamily="34" charset="0"/>
            </a:rPr>
            <a:t> таких обращений </a:t>
          </a:r>
        </a:p>
        <a:p>
          <a:pPr defTabSz="711200">
            <a:lnSpc>
              <a:spcPct val="90000"/>
            </a:lnSpc>
            <a:spcBef>
              <a:spcPct val="0"/>
            </a:spcBef>
            <a:spcAft>
              <a:spcPct val="35000"/>
            </a:spcAft>
          </a:pPr>
          <a:endParaRPr lang="ru-RU" sz="1600" b="1" dirty="0" smtClean="0">
            <a:latin typeface="Arial Narrow" pitchFamily="34" charset="0"/>
          </a:endParaRPr>
        </a:p>
        <a:p>
          <a:pPr defTabSz="711200">
            <a:lnSpc>
              <a:spcPct val="90000"/>
            </a:lnSpc>
            <a:spcBef>
              <a:spcPct val="0"/>
            </a:spcBef>
            <a:spcAft>
              <a:spcPct val="35000"/>
            </a:spcAft>
          </a:pPr>
          <a:endParaRPr lang="ru-RU" sz="1800" dirty="0">
            <a:latin typeface="Arial Narrow" pitchFamily="34" charset="0"/>
          </a:endParaRPr>
        </a:p>
      </dgm:t>
    </dgm:pt>
    <dgm:pt modelId="{2366C732-0667-429B-B56A-3672A3261716}" type="parTrans" cxnId="{2271C2FD-8829-467D-A2BF-7C08B813EFE8}">
      <dgm:prSet/>
      <dgm:spPr/>
      <dgm:t>
        <a:bodyPr/>
        <a:lstStyle/>
        <a:p>
          <a:endParaRPr lang="ru-RU"/>
        </a:p>
      </dgm:t>
    </dgm:pt>
    <dgm:pt modelId="{56BC859E-AB34-4694-BFE0-2584CEF26E60}" type="sibTrans" cxnId="{2271C2FD-8829-467D-A2BF-7C08B813EFE8}">
      <dgm:prSet/>
      <dgm:spPr/>
      <dgm:t>
        <a:bodyPr/>
        <a:lstStyle/>
        <a:p>
          <a:endParaRPr lang="ru-RU"/>
        </a:p>
      </dgm:t>
    </dgm:pt>
    <dgm:pt modelId="{7EB31E46-C569-4125-8084-CD6F42F93C50}">
      <dgm:prSet phldrT="[Текст]" custT="1"/>
      <dgm:spPr/>
      <dgm:t>
        <a:bodyPr/>
        <a:lstStyle/>
        <a:p>
          <a:pPr marL="171450" indent="0" algn="just" defTabSz="711200">
            <a:lnSpc>
              <a:spcPct val="90000"/>
            </a:lnSpc>
            <a:spcBef>
              <a:spcPct val="0"/>
            </a:spcBef>
            <a:spcAft>
              <a:spcPct val="15000"/>
            </a:spcAft>
            <a:buNone/>
          </a:pPr>
          <a:endParaRPr lang="ru-RU" sz="1600" b="0" dirty="0">
            <a:latin typeface="Arial Narrow" pitchFamily="34" charset="0"/>
          </a:endParaRPr>
        </a:p>
      </dgm:t>
    </dgm:pt>
    <dgm:pt modelId="{1E976CD1-32A3-4760-9D41-A8027B0AED60}" type="parTrans" cxnId="{575761C9-DD19-451C-B1BA-E64883AF937C}">
      <dgm:prSet/>
      <dgm:spPr/>
      <dgm:t>
        <a:bodyPr/>
        <a:lstStyle/>
        <a:p>
          <a:endParaRPr lang="ru-RU"/>
        </a:p>
      </dgm:t>
    </dgm:pt>
    <dgm:pt modelId="{F7374945-A16A-491F-84E8-7B831CA18674}" type="sibTrans" cxnId="{575761C9-DD19-451C-B1BA-E64883AF937C}">
      <dgm:prSet/>
      <dgm:spPr/>
      <dgm:t>
        <a:bodyPr/>
        <a:lstStyle/>
        <a:p>
          <a:endParaRPr lang="ru-RU"/>
        </a:p>
      </dgm:t>
    </dgm:pt>
    <dgm:pt modelId="{C1CC462A-C144-4FAE-B475-6919BB421957}">
      <dgm:prSet phldrT="[Текст]" custT="1"/>
      <dgm:spPr/>
      <dgm:t>
        <a:bodyPr/>
        <a:lstStyle/>
        <a:p>
          <a:pPr marL="171450" indent="0" algn="just" defTabSz="711200">
            <a:lnSpc>
              <a:spcPct val="90000"/>
            </a:lnSpc>
            <a:spcBef>
              <a:spcPct val="0"/>
            </a:spcBef>
            <a:spcAft>
              <a:spcPct val="15000"/>
            </a:spcAft>
            <a:buNone/>
          </a:pPr>
          <a:endParaRPr lang="ru-RU" sz="1600" b="0" dirty="0">
            <a:latin typeface="Arial Narrow" pitchFamily="34" charset="0"/>
          </a:endParaRPr>
        </a:p>
      </dgm:t>
    </dgm:pt>
    <dgm:pt modelId="{5F97D974-0EC5-420F-9E7D-52EF27BC6E33}" type="parTrans" cxnId="{14A0C01B-A747-4E33-9D5C-9B37744CBD10}">
      <dgm:prSet/>
      <dgm:spPr/>
      <dgm:t>
        <a:bodyPr/>
        <a:lstStyle/>
        <a:p>
          <a:endParaRPr lang="ru-RU"/>
        </a:p>
      </dgm:t>
    </dgm:pt>
    <dgm:pt modelId="{750D9919-1E47-4BF5-A87F-230E2328125E}" type="sibTrans" cxnId="{14A0C01B-A747-4E33-9D5C-9B37744CBD10}">
      <dgm:prSet/>
      <dgm:spPr/>
      <dgm:t>
        <a:bodyPr/>
        <a:lstStyle/>
        <a:p>
          <a:endParaRPr lang="ru-RU"/>
        </a:p>
      </dgm:t>
    </dgm:pt>
    <dgm:pt modelId="{440C968E-249E-427B-A8C0-150C786E03F8}">
      <dgm:prSet phldrT="[Текст]"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1600" b="0" dirty="0" smtClean="0">
              <a:latin typeface="Arial Narrow" pitchFamily="34" charset="0"/>
            </a:rPr>
            <a:t> Нарушение порядка рассмотрения и анализа отчета о проведении специальной оценки условий труда при проведении экспертизы качества специальной оценки условий труда (пункт 23 Порядка проведения государственной экспертизы условий труда)</a:t>
          </a:r>
          <a:endParaRPr lang="ru-RU" sz="1600" b="0" dirty="0">
            <a:latin typeface="Arial Narrow" pitchFamily="34" charset="0"/>
          </a:endParaRPr>
        </a:p>
      </dgm:t>
    </dgm:pt>
    <dgm:pt modelId="{2821042C-0573-4EC6-89FF-0BFB523C1E96}" type="parTrans" cxnId="{BDDF0531-993F-4F21-8328-10BAFEB39215}">
      <dgm:prSet/>
      <dgm:spPr/>
      <dgm:t>
        <a:bodyPr/>
        <a:lstStyle/>
        <a:p>
          <a:endParaRPr lang="ru-RU"/>
        </a:p>
      </dgm:t>
    </dgm:pt>
    <dgm:pt modelId="{180ED74C-CBFC-47D9-AD50-3A233BA5664E}" type="sibTrans" cxnId="{BDDF0531-993F-4F21-8328-10BAFEB39215}">
      <dgm:prSet/>
      <dgm:spPr/>
      <dgm:t>
        <a:bodyPr/>
        <a:lstStyle/>
        <a:p>
          <a:endParaRPr lang="ru-RU"/>
        </a:p>
      </dgm:t>
    </dgm:pt>
    <dgm:pt modelId="{91396675-C728-43EE-A93A-A64F5C46888D}">
      <dgm:prSet phldrT="[Текст]"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1600" b="0" dirty="0" smtClean="0">
              <a:latin typeface="Arial Narrow" pitchFamily="34" charset="0"/>
            </a:rPr>
            <a:t> Нарушение процедуры проведения исследований (испытаний) и измерений вредных и (или) опасных производственных факторов при проведении экспертизы качества специальной оценки условий труда (пункты 29, 30 Порядка проведения государственной экспертизы условий труда)</a:t>
          </a:r>
        </a:p>
        <a:p>
          <a:pPr marL="171450" indent="0" algn="just" defTabSz="711200">
            <a:lnSpc>
              <a:spcPct val="90000"/>
            </a:lnSpc>
            <a:spcBef>
              <a:spcPct val="0"/>
            </a:spcBef>
            <a:spcAft>
              <a:spcPct val="15000"/>
            </a:spcAft>
            <a:buNone/>
          </a:pPr>
          <a:endParaRPr lang="ru-RU" sz="1600" b="0" dirty="0">
            <a:latin typeface="Arial Narrow" pitchFamily="34" charset="0"/>
          </a:endParaRPr>
        </a:p>
      </dgm:t>
    </dgm:pt>
    <dgm:pt modelId="{6981AD56-C400-420D-A581-38F1AD74F40D}" type="parTrans" cxnId="{5C9976B4-5A55-45FA-99FE-93B375C7150C}">
      <dgm:prSet/>
      <dgm:spPr/>
      <dgm:t>
        <a:bodyPr/>
        <a:lstStyle/>
        <a:p>
          <a:endParaRPr lang="ru-RU"/>
        </a:p>
      </dgm:t>
    </dgm:pt>
    <dgm:pt modelId="{D96E5401-07F7-4A9B-92B8-5C71D45AD289}" type="sibTrans" cxnId="{5C9976B4-5A55-45FA-99FE-93B375C7150C}">
      <dgm:prSet/>
      <dgm:spPr/>
      <dgm:t>
        <a:bodyPr/>
        <a:lstStyle/>
        <a:p>
          <a:endParaRPr lang="ru-RU"/>
        </a:p>
      </dgm:t>
    </dgm:pt>
    <dgm:pt modelId="{2596537B-2891-4A22-87AA-96E304FC49F1}">
      <dgm:prSet phldrT="[Текст]"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endParaRPr lang="ru-RU" sz="1600" b="0" dirty="0">
            <a:latin typeface="Arial Narrow" pitchFamily="34" charset="0"/>
          </a:endParaRPr>
        </a:p>
      </dgm:t>
    </dgm:pt>
    <dgm:pt modelId="{774D107B-81EB-4C34-81BF-D3F610AF2BFE}" type="parTrans" cxnId="{E009EF68-4B38-4104-BA7F-B56058771D86}">
      <dgm:prSet/>
      <dgm:spPr/>
      <dgm:t>
        <a:bodyPr/>
        <a:lstStyle/>
        <a:p>
          <a:endParaRPr lang="ru-RU"/>
        </a:p>
      </dgm:t>
    </dgm:pt>
    <dgm:pt modelId="{A43CB10B-7DD0-458A-BA42-4BFD3AE4A440}" type="sibTrans" cxnId="{E009EF68-4B38-4104-BA7F-B56058771D86}">
      <dgm:prSet/>
      <dgm:spPr/>
      <dgm:t>
        <a:bodyPr/>
        <a:lstStyle/>
        <a:p>
          <a:endParaRPr lang="ru-RU"/>
        </a:p>
      </dgm:t>
    </dgm:pt>
    <dgm:pt modelId="{9A14DC5D-C772-4EB6-8084-EC2490A102BF}">
      <dgm:prSet phldrT="[Текст]"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endParaRPr lang="ru-RU" sz="1600" b="0" dirty="0">
            <a:latin typeface="Arial Narrow" pitchFamily="34" charset="0"/>
          </a:endParaRPr>
        </a:p>
      </dgm:t>
    </dgm:pt>
    <dgm:pt modelId="{144F3861-2739-4AD2-98EA-158F92EC875D}" type="parTrans" cxnId="{5D171527-5470-4AF4-8DFD-2FD0EDFC7793}">
      <dgm:prSet/>
      <dgm:spPr/>
      <dgm:t>
        <a:bodyPr/>
        <a:lstStyle/>
        <a:p>
          <a:endParaRPr lang="ru-RU"/>
        </a:p>
      </dgm:t>
    </dgm:pt>
    <dgm:pt modelId="{005F44D6-BBA4-497A-BAC8-8F1FD3E04AEB}" type="sibTrans" cxnId="{5D171527-5470-4AF4-8DFD-2FD0EDFC7793}">
      <dgm:prSet/>
      <dgm:spPr/>
      <dgm:t>
        <a:bodyPr/>
        <a:lstStyle/>
        <a:p>
          <a:endParaRPr lang="ru-RU"/>
        </a:p>
      </dgm:t>
    </dgm:pt>
    <dgm:pt modelId="{5A03BA12-2ACC-4CD9-86FA-7E422E0C6872}">
      <dgm:prSet phldrT="[Текст]"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1600" b="0" dirty="0" smtClean="0">
              <a:latin typeface="Arial Narrow" pitchFamily="34" charset="0"/>
            </a:rPr>
            <a:t> Недостаточное использование права на запрос у работодателя дополнительных сведений, необходимых для проведения экспертизы качества специальной оценки условий труда (пункт 13 Порядка проведения государственной экспертизы условий труда)</a:t>
          </a:r>
          <a:endParaRPr lang="ru-RU" sz="1600" b="0" dirty="0">
            <a:latin typeface="Arial Narrow" pitchFamily="34" charset="0"/>
          </a:endParaRPr>
        </a:p>
      </dgm:t>
    </dgm:pt>
    <dgm:pt modelId="{50EA9CB5-D788-42AE-8508-F288637C7258}" type="parTrans" cxnId="{73F66991-06D6-476B-A7B4-9EE413B53F50}">
      <dgm:prSet/>
      <dgm:spPr/>
      <dgm:t>
        <a:bodyPr/>
        <a:lstStyle/>
        <a:p>
          <a:endParaRPr lang="ru-RU"/>
        </a:p>
      </dgm:t>
    </dgm:pt>
    <dgm:pt modelId="{118305C1-377B-489C-BCBA-CE4425F3564D}" type="sibTrans" cxnId="{73F66991-06D6-476B-A7B4-9EE413B53F50}">
      <dgm:prSet/>
      <dgm:spPr/>
      <dgm:t>
        <a:bodyPr/>
        <a:lstStyle/>
        <a:p>
          <a:endParaRPr lang="ru-RU"/>
        </a:p>
      </dgm:t>
    </dgm:pt>
    <dgm:pt modelId="{96B8A914-84DF-4ADE-A958-73D8422FC270}">
      <dgm:prSet phldrT="[Текст]"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endParaRPr lang="ru-RU" sz="1600" b="0" dirty="0">
            <a:latin typeface="Arial Narrow" pitchFamily="34" charset="0"/>
          </a:endParaRPr>
        </a:p>
      </dgm:t>
    </dgm:pt>
    <dgm:pt modelId="{1CD65160-C533-4524-8484-871F29C53693}" type="parTrans" cxnId="{5A94B9A1-8FE0-4799-A8E8-D82C52EE27EB}">
      <dgm:prSet/>
      <dgm:spPr/>
      <dgm:t>
        <a:bodyPr/>
        <a:lstStyle/>
        <a:p>
          <a:endParaRPr lang="ru-RU"/>
        </a:p>
      </dgm:t>
    </dgm:pt>
    <dgm:pt modelId="{3E6D2FE9-BF7E-4457-9506-A4AF3C628D69}" type="sibTrans" cxnId="{5A94B9A1-8FE0-4799-A8E8-D82C52EE27EB}">
      <dgm:prSet/>
      <dgm:spPr/>
      <dgm:t>
        <a:bodyPr/>
        <a:lstStyle/>
        <a:p>
          <a:endParaRPr lang="ru-RU"/>
        </a:p>
      </dgm:t>
    </dgm:pt>
    <dgm:pt modelId="{363159F3-DA77-4BC0-8269-B6B8670ABD9E}">
      <dgm:prSet phldrT="[Текст]"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endParaRPr lang="ru-RU" sz="1600" b="0" dirty="0">
            <a:latin typeface="Arial Narrow" pitchFamily="34" charset="0"/>
          </a:endParaRPr>
        </a:p>
      </dgm:t>
    </dgm:pt>
    <dgm:pt modelId="{66C0DD23-E484-4EFF-8D2E-AD221160DF69}" type="parTrans" cxnId="{47BE7F45-B432-4361-8D89-FA6D7DDF785D}">
      <dgm:prSet/>
      <dgm:spPr/>
      <dgm:t>
        <a:bodyPr/>
        <a:lstStyle/>
        <a:p>
          <a:endParaRPr lang="ru-RU"/>
        </a:p>
      </dgm:t>
    </dgm:pt>
    <dgm:pt modelId="{191ED647-80EF-4D64-90C9-8CDB66D17C0B}" type="sibTrans" cxnId="{47BE7F45-B432-4361-8D89-FA6D7DDF785D}">
      <dgm:prSet/>
      <dgm:spPr/>
      <dgm:t>
        <a:bodyPr/>
        <a:lstStyle/>
        <a:p>
          <a:endParaRPr lang="ru-RU"/>
        </a:p>
      </dgm:t>
    </dgm:pt>
    <dgm:pt modelId="{BAA0F48E-D0A8-4CCC-B49B-11ED772BA825}">
      <dgm:prSet phldrT="[Текст]"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endParaRPr lang="ru-RU" sz="1600" b="0" dirty="0">
            <a:latin typeface="Arial Narrow" pitchFamily="34" charset="0"/>
          </a:endParaRPr>
        </a:p>
      </dgm:t>
    </dgm:pt>
    <dgm:pt modelId="{6E8F8A74-8A0C-4EEE-B81F-CE71F8B6BFBA}" type="parTrans" cxnId="{A3F3FA5C-BC9A-4053-94DB-4032B93EA4BA}">
      <dgm:prSet/>
      <dgm:spPr/>
      <dgm:t>
        <a:bodyPr/>
        <a:lstStyle/>
        <a:p>
          <a:endParaRPr lang="ru-RU"/>
        </a:p>
      </dgm:t>
    </dgm:pt>
    <dgm:pt modelId="{52BF424D-A039-4051-ADCA-511DF75BB584}" type="sibTrans" cxnId="{A3F3FA5C-BC9A-4053-94DB-4032B93EA4BA}">
      <dgm:prSet/>
      <dgm:spPr/>
      <dgm:t>
        <a:bodyPr/>
        <a:lstStyle/>
        <a:p>
          <a:endParaRPr lang="ru-RU"/>
        </a:p>
      </dgm:t>
    </dgm:pt>
    <dgm:pt modelId="{98A3FD1D-1B5D-43C2-8916-8AD273378867}" type="pres">
      <dgm:prSet presAssocID="{722E7CC3-3D10-4C56-A7A8-A7193A7E23F8}" presName="Name0" presStyleCnt="0">
        <dgm:presLayoutVars>
          <dgm:dir/>
          <dgm:animLvl val="lvl"/>
          <dgm:resizeHandles val="exact"/>
        </dgm:presLayoutVars>
      </dgm:prSet>
      <dgm:spPr/>
      <dgm:t>
        <a:bodyPr/>
        <a:lstStyle/>
        <a:p>
          <a:endParaRPr lang="ru-RU"/>
        </a:p>
      </dgm:t>
    </dgm:pt>
    <dgm:pt modelId="{A84C5FFD-294A-4ADF-B24E-C12C99FFF61A}" type="pres">
      <dgm:prSet presAssocID="{1558128C-D1E0-484E-B4F0-DA5B1742C9F0}" presName="linNode" presStyleCnt="0"/>
      <dgm:spPr/>
      <dgm:t>
        <a:bodyPr/>
        <a:lstStyle/>
        <a:p>
          <a:endParaRPr lang="ru-RU"/>
        </a:p>
      </dgm:t>
    </dgm:pt>
    <dgm:pt modelId="{23D10918-B94A-4A03-8AFD-7A4E42383B86}" type="pres">
      <dgm:prSet presAssocID="{1558128C-D1E0-484E-B4F0-DA5B1742C9F0}" presName="parentText" presStyleLbl="node1" presStyleIdx="0" presStyleCnt="1" custScaleX="182967">
        <dgm:presLayoutVars>
          <dgm:chMax val="1"/>
          <dgm:bulletEnabled val="1"/>
        </dgm:presLayoutVars>
      </dgm:prSet>
      <dgm:spPr/>
      <dgm:t>
        <a:bodyPr/>
        <a:lstStyle/>
        <a:p>
          <a:endParaRPr lang="ru-RU"/>
        </a:p>
      </dgm:t>
    </dgm:pt>
    <dgm:pt modelId="{A2B7663B-FE79-4E11-879A-F4360C8B9B9A}" type="pres">
      <dgm:prSet presAssocID="{1558128C-D1E0-484E-B4F0-DA5B1742C9F0}" presName="descendantText" presStyleLbl="alignAccFollowNode1" presStyleIdx="0" presStyleCnt="1" custScaleX="191098" custScaleY="125122">
        <dgm:presLayoutVars>
          <dgm:bulletEnabled val="1"/>
        </dgm:presLayoutVars>
      </dgm:prSet>
      <dgm:spPr/>
      <dgm:t>
        <a:bodyPr/>
        <a:lstStyle/>
        <a:p>
          <a:endParaRPr lang="ru-RU"/>
        </a:p>
      </dgm:t>
    </dgm:pt>
  </dgm:ptLst>
  <dgm:cxnLst>
    <dgm:cxn modelId="{2381C3E6-CAF5-4AE7-86CC-15080A84E7CD}" type="presOf" srcId="{722E7CC3-3D10-4C56-A7A8-A7193A7E23F8}" destId="{98A3FD1D-1B5D-43C2-8916-8AD273378867}" srcOrd="0" destOrd="0" presId="urn:microsoft.com/office/officeart/2005/8/layout/vList5"/>
    <dgm:cxn modelId="{07131736-C2A5-4AA6-BBA7-B96BBBC5EEB6}" type="presOf" srcId="{2596537B-2891-4A22-87AA-96E304FC49F1}" destId="{A2B7663B-FE79-4E11-879A-F4360C8B9B9A}" srcOrd="0" destOrd="4" presId="urn:microsoft.com/office/officeart/2005/8/layout/vList5"/>
    <dgm:cxn modelId="{2FA39315-B483-4614-9B5C-39D3B90282CD}" type="presOf" srcId="{5A03BA12-2ACC-4CD9-86FA-7E422E0C6872}" destId="{A2B7663B-FE79-4E11-879A-F4360C8B9B9A}" srcOrd="0" destOrd="3" presId="urn:microsoft.com/office/officeart/2005/8/layout/vList5"/>
    <dgm:cxn modelId="{A3F3FA5C-BC9A-4053-94DB-4032B93EA4BA}" srcId="{1558128C-D1E0-484E-B4F0-DA5B1742C9F0}" destId="{BAA0F48E-D0A8-4CCC-B49B-11ED772BA825}" srcOrd="2" destOrd="0" parTransId="{6E8F8A74-8A0C-4EEE-B81F-CE71F8B6BFBA}" sibTransId="{52BF424D-A039-4051-ADCA-511DF75BB584}"/>
    <dgm:cxn modelId="{5C9976B4-5A55-45FA-99FE-93B375C7150C}" srcId="{1558128C-D1E0-484E-B4F0-DA5B1742C9F0}" destId="{91396675-C728-43EE-A93A-A64F5C46888D}" srcOrd="7" destOrd="0" parTransId="{6981AD56-C400-420D-A581-38F1AD74F40D}" sibTransId="{D96E5401-07F7-4A9B-92B8-5C71D45AD289}"/>
    <dgm:cxn modelId="{75B0331C-E7D6-43CF-968E-366B0B2DA2B7}" type="presOf" srcId="{C1CC462A-C144-4FAE-B475-6919BB421957}" destId="{A2B7663B-FE79-4E11-879A-F4360C8B9B9A}" srcOrd="0" destOrd="8" presId="urn:microsoft.com/office/officeart/2005/8/layout/vList5"/>
    <dgm:cxn modelId="{E4003B12-BE26-4B8C-B3C9-692F170E7AEE}" type="presOf" srcId="{BAA0F48E-D0A8-4CCC-B49B-11ED772BA825}" destId="{A2B7663B-FE79-4E11-879A-F4360C8B9B9A}" srcOrd="0" destOrd="2" presId="urn:microsoft.com/office/officeart/2005/8/layout/vList5"/>
    <dgm:cxn modelId="{E009EF68-4B38-4104-BA7F-B56058771D86}" srcId="{1558128C-D1E0-484E-B4F0-DA5B1742C9F0}" destId="{2596537B-2891-4A22-87AA-96E304FC49F1}" srcOrd="4" destOrd="0" parTransId="{774D107B-81EB-4C34-81BF-D3F610AF2BFE}" sibTransId="{A43CB10B-7DD0-458A-BA42-4BFD3AE4A440}"/>
    <dgm:cxn modelId="{73F66991-06D6-476B-A7B4-9EE413B53F50}" srcId="{1558128C-D1E0-484E-B4F0-DA5B1742C9F0}" destId="{5A03BA12-2ACC-4CD9-86FA-7E422E0C6872}" srcOrd="3" destOrd="0" parTransId="{50EA9CB5-D788-42AE-8508-F288637C7258}" sibTransId="{118305C1-377B-489C-BCBA-CE4425F3564D}"/>
    <dgm:cxn modelId="{47BE7F45-B432-4361-8D89-FA6D7DDF785D}" srcId="{1558128C-D1E0-484E-B4F0-DA5B1742C9F0}" destId="{363159F3-DA77-4BC0-8269-B6B8670ABD9E}" srcOrd="1" destOrd="0" parTransId="{66C0DD23-E484-4EFF-8D2E-AD221160DF69}" sibTransId="{191ED647-80EF-4D64-90C9-8CDB66D17C0B}"/>
    <dgm:cxn modelId="{C820B074-937C-4255-9256-EC2358FD6164}" type="presOf" srcId="{91396675-C728-43EE-A93A-A64F5C46888D}" destId="{A2B7663B-FE79-4E11-879A-F4360C8B9B9A}" srcOrd="0" destOrd="7" presId="urn:microsoft.com/office/officeart/2005/8/layout/vList5"/>
    <dgm:cxn modelId="{14A0C01B-A747-4E33-9D5C-9B37744CBD10}" srcId="{1558128C-D1E0-484E-B4F0-DA5B1742C9F0}" destId="{C1CC462A-C144-4FAE-B475-6919BB421957}" srcOrd="8" destOrd="0" parTransId="{5F97D974-0EC5-420F-9E7D-52EF27BC6E33}" sibTransId="{750D9919-1E47-4BF5-A87F-230E2328125E}"/>
    <dgm:cxn modelId="{FD395A4C-478A-479A-8772-8E12190BAFFE}" type="presOf" srcId="{440C968E-249E-427B-A8C0-150C786E03F8}" destId="{A2B7663B-FE79-4E11-879A-F4360C8B9B9A}" srcOrd="0" destOrd="5" presId="urn:microsoft.com/office/officeart/2005/8/layout/vList5"/>
    <dgm:cxn modelId="{2271C2FD-8829-467D-A2BF-7C08B813EFE8}" srcId="{722E7CC3-3D10-4C56-A7A8-A7193A7E23F8}" destId="{1558128C-D1E0-484E-B4F0-DA5B1742C9F0}" srcOrd="0" destOrd="0" parTransId="{2366C732-0667-429B-B56A-3672A3261716}" sibTransId="{56BC859E-AB34-4694-BFE0-2584CEF26E60}"/>
    <dgm:cxn modelId="{11D31C35-3CDC-4280-A56A-6B3002FEFB3F}" type="presOf" srcId="{9A14DC5D-C772-4EB6-8084-EC2490A102BF}" destId="{A2B7663B-FE79-4E11-879A-F4360C8B9B9A}" srcOrd="0" destOrd="6" presId="urn:microsoft.com/office/officeart/2005/8/layout/vList5"/>
    <dgm:cxn modelId="{575761C9-DD19-451C-B1BA-E64883AF937C}" srcId="{1558128C-D1E0-484E-B4F0-DA5B1742C9F0}" destId="{7EB31E46-C569-4125-8084-CD6F42F93C50}" srcOrd="9" destOrd="0" parTransId="{1E976CD1-32A3-4760-9D41-A8027B0AED60}" sibTransId="{F7374945-A16A-491F-84E8-7B831CA18674}"/>
    <dgm:cxn modelId="{5D171527-5470-4AF4-8DFD-2FD0EDFC7793}" srcId="{1558128C-D1E0-484E-B4F0-DA5B1742C9F0}" destId="{9A14DC5D-C772-4EB6-8084-EC2490A102BF}" srcOrd="6" destOrd="0" parTransId="{144F3861-2739-4AD2-98EA-158F92EC875D}" sibTransId="{005F44D6-BBA4-497A-BAC8-8F1FD3E04AEB}"/>
    <dgm:cxn modelId="{673D1CEB-6D20-4D93-868F-87BF3A6C7666}" type="presOf" srcId="{96B8A914-84DF-4ADE-A958-73D8422FC270}" destId="{A2B7663B-FE79-4E11-879A-F4360C8B9B9A}" srcOrd="0" destOrd="0" presId="urn:microsoft.com/office/officeart/2005/8/layout/vList5"/>
    <dgm:cxn modelId="{5A94B9A1-8FE0-4799-A8E8-D82C52EE27EB}" srcId="{1558128C-D1E0-484E-B4F0-DA5B1742C9F0}" destId="{96B8A914-84DF-4ADE-A958-73D8422FC270}" srcOrd="0" destOrd="0" parTransId="{1CD65160-C533-4524-8484-871F29C53693}" sibTransId="{3E6D2FE9-BF7E-4457-9506-A4AF3C628D69}"/>
    <dgm:cxn modelId="{965D3000-7523-4794-AAD5-D8BFB824259D}" type="presOf" srcId="{363159F3-DA77-4BC0-8269-B6B8670ABD9E}" destId="{A2B7663B-FE79-4E11-879A-F4360C8B9B9A}" srcOrd="0" destOrd="1" presId="urn:microsoft.com/office/officeart/2005/8/layout/vList5"/>
    <dgm:cxn modelId="{C6FCB27F-96A7-40CE-B583-0282393D2BF7}" type="presOf" srcId="{7EB31E46-C569-4125-8084-CD6F42F93C50}" destId="{A2B7663B-FE79-4E11-879A-F4360C8B9B9A}" srcOrd="0" destOrd="9" presId="urn:microsoft.com/office/officeart/2005/8/layout/vList5"/>
    <dgm:cxn modelId="{7588AFDB-6BC0-4C4A-ABD9-F251EBFD3187}" type="presOf" srcId="{1558128C-D1E0-484E-B4F0-DA5B1742C9F0}" destId="{23D10918-B94A-4A03-8AFD-7A4E42383B86}" srcOrd="0" destOrd="0" presId="urn:microsoft.com/office/officeart/2005/8/layout/vList5"/>
    <dgm:cxn modelId="{BDDF0531-993F-4F21-8328-10BAFEB39215}" srcId="{1558128C-D1E0-484E-B4F0-DA5B1742C9F0}" destId="{440C968E-249E-427B-A8C0-150C786E03F8}" srcOrd="5" destOrd="0" parTransId="{2821042C-0573-4EC6-89FF-0BFB523C1E96}" sibTransId="{180ED74C-CBFC-47D9-AD50-3A233BA5664E}"/>
    <dgm:cxn modelId="{F55F37F7-2AE8-44FC-BB0F-BFAA3FF822B4}" type="presParOf" srcId="{98A3FD1D-1B5D-43C2-8916-8AD273378867}" destId="{A84C5FFD-294A-4ADF-B24E-C12C99FFF61A}" srcOrd="0" destOrd="0" presId="urn:microsoft.com/office/officeart/2005/8/layout/vList5"/>
    <dgm:cxn modelId="{2BFF708B-CBC4-4D17-B49F-3C1F3AA1B345}" type="presParOf" srcId="{A84C5FFD-294A-4ADF-B24E-C12C99FFF61A}" destId="{23D10918-B94A-4A03-8AFD-7A4E42383B86}" srcOrd="0" destOrd="0" presId="urn:microsoft.com/office/officeart/2005/8/layout/vList5"/>
    <dgm:cxn modelId="{CF24EFEC-56B0-4254-ACD1-AD29748C9E45}" type="presParOf" srcId="{A84C5FFD-294A-4ADF-B24E-C12C99FFF61A}" destId="{A2B7663B-FE79-4E11-879A-F4360C8B9B9A}"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759A80-CFB2-463D-994B-5A7CBE4D7F36}"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ru-RU"/>
        </a:p>
      </dgm:t>
    </dgm:pt>
    <dgm:pt modelId="{9346745F-413B-4298-9CBC-75514516CE3D}">
      <dgm:prSet phldrT="[Текст]" custT="1"/>
      <dgm:spPr/>
      <dgm:t>
        <a:bodyPr/>
        <a:lstStyle/>
        <a:p>
          <a:r>
            <a:rPr lang="ru-RU" sz="1800" dirty="0" smtClean="0">
              <a:latin typeface="Arial Narrow" pitchFamily="34" charset="0"/>
            </a:rPr>
            <a:t>Завершить принятие административных регламентов по проведению экспертизы качества специальной оценки условий труда до 1 января 2017 года </a:t>
          </a:r>
          <a:endParaRPr lang="ru-RU" sz="1800" dirty="0">
            <a:latin typeface="Arial Narrow" pitchFamily="34" charset="0"/>
          </a:endParaRPr>
        </a:p>
      </dgm:t>
    </dgm:pt>
    <dgm:pt modelId="{5DDB9CE8-A8AC-417A-8322-CB15FE2FC448}" type="parTrans" cxnId="{66064511-007F-4B21-9819-DD6F4852FBBD}">
      <dgm:prSet/>
      <dgm:spPr/>
      <dgm:t>
        <a:bodyPr/>
        <a:lstStyle/>
        <a:p>
          <a:endParaRPr lang="ru-RU"/>
        </a:p>
      </dgm:t>
    </dgm:pt>
    <dgm:pt modelId="{277AA728-3B05-4584-92A3-1E7063379AA5}" type="sibTrans" cxnId="{66064511-007F-4B21-9819-DD6F4852FBBD}">
      <dgm:prSet/>
      <dgm:spPr/>
      <dgm:t>
        <a:bodyPr/>
        <a:lstStyle/>
        <a:p>
          <a:endParaRPr lang="ru-RU"/>
        </a:p>
      </dgm:t>
    </dgm:pt>
    <dgm:pt modelId="{EFF34F09-92D6-4241-951E-B261640A5BE7}">
      <dgm:prSet phldrT="[Текст]" custT="1"/>
      <dgm:spPr/>
      <dgm:t>
        <a:bodyPr/>
        <a:lstStyle/>
        <a:p>
          <a:r>
            <a:rPr lang="ru-RU" sz="1800" dirty="0" smtClean="0">
              <a:latin typeface="Arial Narrow" pitchFamily="34" charset="0"/>
            </a:rPr>
            <a:t>Завершить утверждение  размеров платы за проведение  экспертизы качества специальной оценки условий труда до 1 января 2017 года </a:t>
          </a:r>
          <a:endParaRPr lang="ru-RU" sz="1800" dirty="0">
            <a:latin typeface="Arial Narrow" pitchFamily="34" charset="0"/>
          </a:endParaRPr>
        </a:p>
      </dgm:t>
    </dgm:pt>
    <dgm:pt modelId="{05D14102-FCAA-4D07-97C0-C81CCD6F71E5}" type="parTrans" cxnId="{4F6C6759-F75C-4128-9A22-37AB326BE098}">
      <dgm:prSet/>
      <dgm:spPr/>
      <dgm:t>
        <a:bodyPr/>
        <a:lstStyle/>
        <a:p>
          <a:endParaRPr lang="ru-RU"/>
        </a:p>
      </dgm:t>
    </dgm:pt>
    <dgm:pt modelId="{D5BD9BA1-D5C8-4ABA-8FD6-19465AA49306}" type="sibTrans" cxnId="{4F6C6759-F75C-4128-9A22-37AB326BE098}">
      <dgm:prSet/>
      <dgm:spPr/>
      <dgm:t>
        <a:bodyPr/>
        <a:lstStyle/>
        <a:p>
          <a:endParaRPr lang="ru-RU"/>
        </a:p>
      </dgm:t>
    </dgm:pt>
    <dgm:pt modelId="{BC6CDD1A-3857-47EE-9143-659B70BA6029}">
      <dgm:prSet phldrT="[Текст]" custT="1"/>
      <dgm:spPr/>
      <dgm:t>
        <a:bodyPr/>
        <a:lstStyle/>
        <a:p>
          <a:r>
            <a:rPr lang="ru-RU" sz="1800" dirty="0" smtClean="0">
              <a:latin typeface="Arial Narrow" pitchFamily="34" charset="0"/>
            </a:rPr>
            <a:t>Сформировать подразделения по проведению экспертизы качества специальной оценки условий труда до 31 марта 2017 года</a:t>
          </a:r>
          <a:endParaRPr lang="ru-RU" sz="1800" dirty="0">
            <a:latin typeface="Arial Narrow" pitchFamily="34" charset="0"/>
          </a:endParaRPr>
        </a:p>
      </dgm:t>
    </dgm:pt>
    <dgm:pt modelId="{44488196-B4EF-47A3-BEAC-A0DB9814237B}" type="parTrans" cxnId="{80E06A05-D884-4A77-AE67-6C877C22C7A5}">
      <dgm:prSet/>
      <dgm:spPr/>
      <dgm:t>
        <a:bodyPr/>
        <a:lstStyle/>
        <a:p>
          <a:endParaRPr lang="ru-RU"/>
        </a:p>
      </dgm:t>
    </dgm:pt>
    <dgm:pt modelId="{A86DFD78-FAA8-4A94-BE43-34C80279D2CF}" type="sibTrans" cxnId="{80E06A05-D884-4A77-AE67-6C877C22C7A5}">
      <dgm:prSet/>
      <dgm:spPr/>
      <dgm:t>
        <a:bodyPr/>
        <a:lstStyle/>
        <a:p>
          <a:endParaRPr lang="ru-RU"/>
        </a:p>
      </dgm:t>
    </dgm:pt>
    <dgm:pt modelId="{3AEB3335-727D-41B1-873D-9192FE4E8EF8}" type="pres">
      <dgm:prSet presAssocID="{14759A80-CFB2-463D-994B-5A7CBE4D7F36}" presName="linear" presStyleCnt="0">
        <dgm:presLayoutVars>
          <dgm:animLvl val="lvl"/>
          <dgm:resizeHandles val="exact"/>
        </dgm:presLayoutVars>
      </dgm:prSet>
      <dgm:spPr/>
      <dgm:t>
        <a:bodyPr/>
        <a:lstStyle/>
        <a:p>
          <a:endParaRPr lang="ru-RU"/>
        </a:p>
      </dgm:t>
    </dgm:pt>
    <dgm:pt modelId="{0E21258F-C0B5-420E-99BE-0AA14F4D7B7D}" type="pres">
      <dgm:prSet presAssocID="{9346745F-413B-4298-9CBC-75514516CE3D}" presName="parentText" presStyleLbl="node1" presStyleIdx="0" presStyleCnt="3">
        <dgm:presLayoutVars>
          <dgm:chMax val="0"/>
          <dgm:bulletEnabled val="1"/>
        </dgm:presLayoutVars>
      </dgm:prSet>
      <dgm:spPr/>
      <dgm:t>
        <a:bodyPr/>
        <a:lstStyle/>
        <a:p>
          <a:endParaRPr lang="ru-RU"/>
        </a:p>
      </dgm:t>
    </dgm:pt>
    <dgm:pt modelId="{E470DFBD-8C1C-4998-B746-1A58CA31A4B4}" type="pres">
      <dgm:prSet presAssocID="{277AA728-3B05-4584-92A3-1E7063379AA5}" presName="spacer" presStyleCnt="0"/>
      <dgm:spPr/>
    </dgm:pt>
    <dgm:pt modelId="{EC487531-B870-46A9-8029-88ADA2E068F9}" type="pres">
      <dgm:prSet presAssocID="{EFF34F09-92D6-4241-951E-B261640A5BE7}" presName="parentText" presStyleLbl="node1" presStyleIdx="1" presStyleCnt="3">
        <dgm:presLayoutVars>
          <dgm:chMax val="0"/>
          <dgm:bulletEnabled val="1"/>
        </dgm:presLayoutVars>
      </dgm:prSet>
      <dgm:spPr/>
      <dgm:t>
        <a:bodyPr/>
        <a:lstStyle/>
        <a:p>
          <a:endParaRPr lang="ru-RU"/>
        </a:p>
      </dgm:t>
    </dgm:pt>
    <dgm:pt modelId="{718CEBA9-3AE1-4E5E-86D3-6CDB691DD653}" type="pres">
      <dgm:prSet presAssocID="{D5BD9BA1-D5C8-4ABA-8FD6-19465AA49306}" presName="spacer" presStyleCnt="0"/>
      <dgm:spPr/>
    </dgm:pt>
    <dgm:pt modelId="{43E37626-A79C-4A41-BE2A-F8435E378F7E}" type="pres">
      <dgm:prSet presAssocID="{BC6CDD1A-3857-47EE-9143-659B70BA6029}" presName="parentText" presStyleLbl="node1" presStyleIdx="2" presStyleCnt="3">
        <dgm:presLayoutVars>
          <dgm:chMax val="0"/>
          <dgm:bulletEnabled val="1"/>
        </dgm:presLayoutVars>
      </dgm:prSet>
      <dgm:spPr/>
      <dgm:t>
        <a:bodyPr/>
        <a:lstStyle/>
        <a:p>
          <a:endParaRPr lang="ru-RU"/>
        </a:p>
      </dgm:t>
    </dgm:pt>
  </dgm:ptLst>
  <dgm:cxnLst>
    <dgm:cxn modelId="{6148AD3B-CA19-4985-8FC7-08F3A587534E}" type="presOf" srcId="{BC6CDD1A-3857-47EE-9143-659B70BA6029}" destId="{43E37626-A79C-4A41-BE2A-F8435E378F7E}" srcOrd="0" destOrd="0" presId="urn:microsoft.com/office/officeart/2005/8/layout/vList2"/>
    <dgm:cxn modelId="{4F6C6759-F75C-4128-9A22-37AB326BE098}" srcId="{14759A80-CFB2-463D-994B-5A7CBE4D7F36}" destId="{EFF34F09-92D6-4241-951E-B261640A5BE7}" srcOrd="1" destOrd="0" parTransId="{05D14102-FCAA-4D07-97C0-C81CCD6F71E5}" sibTransId="{D5BD9BA1-D5C8-4ABA-8FD6-19465AA49306}"/>
    <dgm:cxn modelId="{DD1AAB93-0E9E-41F5-A80C-4B174C59D4C6}" type="presOf" srcId="{14759A80-CFB2-463D-994B-5A7CBE4D7F36}" destId="{3AEB3335-727D-41B1-873D-9192FE4E8EF8}" srcOrd="0" destOrd="0" presId="urn:microsoft.com/office/officeart/2005/8/layout/vList2"/>
    <dgm:cxn modelId="{13DD4107-43DD-4BD8-8D67-BDA3559005CC}" type="presOf" srcId="{EFF34F09-92D6-4241-951E-B261640A5BE7}" destId="{EC487531-B870-46A9-8029-88ADA2E068F9}" srcOrd="0" destOrd="0" presId="urn:microsoft.com/office/officeart/2005/8/layout/vList2"/>
    <dgm:cxn modelId="{66064511-007F-4B21-9819-DD6F4852FBBD}" srcId="{14759A80-CFB2-463D-994B-5A7CBE4D7F36}" destId="{9346745F-413B-4298-9CBC-75514516CE3D}" srcOrd="0" destOrd="0" parTransId="{5DDB9CE8-A8AC-417A-8322-CB15FE2FC448}" sibTransId="{277AA728-3B05-4584-92A3-1E7063379AA5}"/>
    <dgm:cxn modelId="{423E4156-C220-4953-A13B-BAF6055F8C68}" type="presOf" srcId="{9346745F-413B-4298-9CBC-75514516CE3D}" destId="{0E21258F-C0B5-420E-99BE-0AA14F4D7B7D}" srcOrd="0" destOrd="0" presId="urn:microsoft.com/office/officeart/2005/8/layout/vList2"/>
    <dgm:cxn modelId="{80E06A05-D884-4A77-AE67-6C877C22C7A5}" srcId="{14759A80-CFB2-463D-994B-5A7CBE4D7F36}" destId="{BC6CDD1A-3857-47EE-9143-659B70BA6029}" srcOrd="2" destOrd="0" parTransId="{44488196-B4EF-47A3-BEAC-A0DB9814237B}" sibTransId="{A86DFD78-FAA8-4A94-BE43-34C80279D2CF}"/>
    <dgm:cxn modelId="{C53704A9-F299-4AFE-9A48-A5BE424ABA5C}" type="presParOf" srcId="{3AEB3335-727D-41B1-873D-9192FE4E8EF8}" destId="{0E21258F-C0B5-420E-99BE-0AA14F4D7B7D}" srcOrd="0" destOrd="0" presId="urn:microsoft.com/office/officeart/2005/8/layout/vList2"/>
    <dgm:cxn modelId="{2ED1F6ED-2DE6-4C08-B436-8E365E0CA231}" type="presParOf" srcId="{3AEB3335-727D-41B1-873D-9192FE4E8EF8}" destId="{E470DFBD-8C1C-4998-B746-1A58CA31A4B4}" srcOrd="1" destOrd="0" presId="urn:microsoft.com/office/officeart/2005/8/layout/vList2"/>
    <dgm:cxn modelId="{BC3004B1-811F-4D2D-B38B-B29D8C3A180B}" type="presParOf" srcId="{3AEB3335-727D-41B1-873D-9192FE4E8EF8}" destId="{EC487531-B870-46A9-8029-88ADA2E068F9}" srcOrd="2" destOrd="0" presId="urn:microsoft.com/office/officeart/2005/8/layout/vList2"/>
    <dgm:cxn modelId="{06CB9E27-3896-45FD-8674-2EFEDE73D41A}" type="presParOf" srcId="{3AEB3335-727D-41B1-873D-9192FE4E8EF8}" destId="{718CEBA9-3AE1-4E5E-86D3-6CDB691DD653}" srcOrd="3" destOrd="0" presId="urn:microsoft.com/office/officeart/2005/8/layout/vList2"/>
    <dgm:cxn modelId="{C44BB7D8-4825-4C52-85B1-0A91B18454B0}" type="presParOf" srcId="{3AEB3335-727D-41B1-873D-9192FE4E8EF8}" destId="{43E37626-A79C-4A41-BE2A-F8435E378F7E}" srcOrd="4"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23A14-AF17-4A26-BA6F-2945732B5DA7}">
      <dsp:nvSpPr>
        <dsp:cNvPr id="0" name=""/>
        <dsp:cNvSpPr/>
      </dsp:nvSpPr>
      <dsp:spPr>
        <a:xfrm>
          <a:off x="2801798" y="-57783"/>
          <a:ext cx="3392483" cy="3071856"/>
        </a:xfrm>
        <a:prstGeom prst="ellipse">
          <a:avLst/>
        </a:prstGeom>
        <a:gradFill rotWithShape="0">
          <a:gsLst>
            <a:gs pos="0">
              <a:schemeClr val="accent1">
                <a:shade val="80000"/>
                <a:alpha val="50000"/>
                <a:hueOff val="0"/>
                <a:satOff val="0"/>
                <a:lumOff val="0"/>
                <a:alphaOff val="0"/>
                <a:shade val="51000"/>
                <a:satMod val="130000"/>
              </a:schemeClr>
            </a:gs>
            <a:gs pos="80000">
              <a:schemeClr val="accent1">
                <a:shade val="80000"/>
                <a:alpha val="50000"/>
                <a:hueOff val="0"/>
                <a:satOff val="0"/>
                <a:lumOff val="0"/>
                <a:alphaOff val="0"/>
                <a:shade val="93000"/>
                <a:satMod val="130000"/>
              </a:schemeClr>
            </a:gs>
            <a:gs pos="100000">
              <a:schemeClr val="accent1">
                <a:shade val="80000"/>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100000"/>
            </a:lnSpc>
            <a:spcBef>
              <a:spcPct val="0"/>
            </a:spcBef>
            <a:spcAft>
              <a:spcPts val="0"/>
            </a:spcAft>
          </a:pPr>
          <a:r>
            <a:rPr lang="ru-RU" sz="1600" b="1" kern="1200" dirty="0" smtClean="0">
              <a:latin typeface="Arial Narrow" pitchFamily="34" charset="0"/>
            </a:rPr>
            <a:t>ВСЕГО </a:t>
          </a:r>
        </a:p>
        <a:p>
          <a:pPr lvl="0" algn="ctr" defTabSz="711200">
            <a:lnSpc>
              <a:spcPct val="100000"/>
            </a:lnSpc>
            <a:spcBef>
              <a:spcPct val="0"/>
            </a:spcBef>
            <a:spcAft>
              <a:spcPts val="0"/>
            </a:spcAft>
          </a:pPr>
          <a:r>
            <a:rPr lang="ru-RU" sz="1600" b="1" kern="1200" dirty="0" smtClean="0">
              <a:latin typeface="Arial Narrow" pitchFamily="34" charset="0"/>
            </a:rPr>
            <a:t>63 456 рабочих мест</a:t>
          </a:r>
        </a:p>
        <a:p>
          <a:pPr lvl="0" algn="ctr" defTabSz="711200">
            <a:lnSpc>
              <a:spcPct val="100000"/>
            </a:lnSpc>
            <a:spcBef>
              <a:spcPct val="0"/>
            </a:spcBef>
            <a:spcAft>
              <a:spcPts val="0"/>
            </a:spcAft>
          </a:pPr>
          <a:r>
            <a:rPr lang="ru-RU" sz="1600" b="1" kern="1200" dirty="0" smtClean="0">
              <a:latin typeface="Arial Narrow" pitchFamily="34" charset="0"/>
            </a:rPr>
            <a:t>94 678 работников</a:t>
          </a:r>
        </a:p>
        <a:p>
          <a:pPr lvl="0" algn="ctr" defTabSz="711200">
            <a:lnSpc>
              <a:spcPct val="100000"/>
            </a:lnSpc>
            <a:spcBef>
              <a:spcPct val="0"/>
            </a:spcBef>
            <a:spcAft>
              <a:spcPts val="0"/>
            </a:spcAft>
          </a:pPr>
          <a:r>
            <a:rPr lang="ru-RU" sz="1600" b="1" kern="1200" dirty="0" smtClean="0">
              <a:latin typeface="Arial Narrow" pitchFamily="34" charset="0"/>
            </a:rPr>
            <a:t>3 618 организаций</a:t>
          </a:r>
        </a:p>
      </dsp:txBody>
      <dsp:txXfrm>
        <a:off x="3193239" y="355735"/>
        <a:ext cx="2609603" cy="974723"/>
      </dsp:txXfrm>
    </dsp:sp>
    <dsp:sp modelId="{578A3BE3-E428-4D08-83CE-28F02112A25F}">
      <dsp:nvSpPr>
        <dsp:cNvPr id="0" name=""/>
        <dsp:cNvSpPr/>
      </dsp:nvSpPr>
      <dsp:spPr>
        <a:xfrm>
          <a:off x="3114313" y="1307485"/>
          <a:ext cx="5384224" cy="2958088"/>
        </a:xfrm>
        <a:prstGeom prst="ellipse">
          <a:avLst/>
        </a:prstGeom>
        <a:gradFill rotWithShape="0">
          <a:gsLst>
            <a:gs pos="0">
              <a:schemeClr val="accent1">
                <a:shade val="80000"/>
                <a:alpha val="50000"/>
                <a:hueOff val="187529"/>
                <a:satOff val="-3532"/>
                <a:lumOff val="17394"/>
                <a:alphaOff val="0"/>
                <a:shade val="51000"/>
                <a:satMod val="130000"/>
              </a:schemeClr>
            </a:gs>
            <a:gs pos="80000">
              <a:schemeClr val="accent1">
                <a:shade val="80000"/>
                <a:alpha val="50000"/>
                <a:hueOff val="187529"/>
                <a:satOff val="-3532"/>
                <a:lumOff val="17394"/>
                <a:alphaOff val="0"/>
                <a:shade val="93000"/>
                <a:satMod val="130000"/>
              </a:schemeClr>
            </a:gs>
            <a:gs pos="100000">
              <a:schemeClr val="accent1">
                <a:shade val="80000"/>
                <a:alpha val="50000"/>
                <a:hueOff val="187529"/>
                <a:satOff val="-3532"/>
                <a:lumOff val="1739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ts val="0"/>
            </a:spcAft>
          </a:pPr>
          <a:r>
            <a:rPr lang="ru-RU" sz="1600" b="1" kern="1200" dirty="0" smtClean="0">
              <a:solidFill>
                <a:schemeClr val="tx1"/>
              </a:solidFill>
              <a:latin typeface="Arial Narrow" pitchFamily="34" charset="0"/>
            </a:rPr>
            <a:t>Оценка правильности предоставления гарантий и компенсаций</a:t>
          </a:r>
        </a:p>
        <a:p>
          <a:pPr lvl="0" algn="ctr" defTabSz="711200">
            <a:lnSpc>
              <a:spcPct val="90000"/>
            </a:lnSpc>
            <a:spcBef>
              <a:spcPct val="0"/>
            </a:spcBef>
            <a:spcAft>
              <a:spcPts val="0"/>
            </a:spcAft>
          </a:pPr>
          <a:r>
            <a:rPr lang="ru-RU" sz="1600" b="1" kern="1200" dirty="0" smtClean="0">
              <a:solidFill>
                <a:schemeClr val="tx1"/>
              </a:solidFill>
              <a:latin typeface="Arial Narrow" pitchFamily="34" charset="0"/>
            </a:rPr>
            <a:t>20 079 рабочих мест</a:t>
          </a:r>
        </a:p>
        <a:p>
          <a:pPr lvl="0" algn="ctr" defTabSz="711200">
            <a:lnSpc>
              <a:spcPct val="90000"/>
            </a:lnSpc>
            <a:spcBef>
              <a:spcPct val="0"/>
            </a:spcBef>
            <a:spcAft>
              <a:spcPts val="0"/>
            </a:spcAft>
          </a:pPr>
          <a:r>
            <a:rPr lang="ru-RU" sz="1600" b="1" kern="1200" dirty="0" smtClean="0">
              <a:solidFill>
                <a:schemeClr val="tx1"/>
              </a:solidFill>
              <a:latin typeface="Arial Narrow" pitchFamily="34" charset="0"/>
            </a:rPr>
            <a:t>28 784 работников</a:t>
          </a:r>
        </a:p>
        <a:p>
          <a:pPr lvl="0" algn="ctr" defTabSz="711200">
            <a:lnSpc>
              <a:spcPct val="90000"/>
            </a:lnSpc>
            <a:spcBef>
              <a:spcPct val="0"/>
            </a:spcBef>
            <a:spcAft>
              <a:spcPts val="0"/>
            </a:spcAft>
          </a:pPr>
          <a:endParaRPr lang="ru-RU" sz="1600" b="1" kern="1200" dirty="0" smtClean="0">
            <a:latin typeface="Arial Narrow" pitchFamily="34" charset="0"/>
          </a:endParaRPr>
        </a:p>
      </dsp:txBody>
      <dsp:txXfrm>
        <a:off x="6013511" y="1648803"/>
        <a:ext cx="2070855" cy="2275452"/>
      </dsp:txXfrm>
    </dsp:sp>
    <dsp:sp modelId="{12F7AF59-C513-46C1-A5B4-140767EDBCE5}">
      <dsp:nvSpPr>
        <dsp:cNvPr id="0" name=""/>
        <dsp:cNvSpPr/>
      </dsp:nvSpPr>
      <dsp:spPr>
        <a:xfrm>
          <a:off x="2585769" y="2443414"/>
          <a:ext cx="3824542" cy="3303001"/>
        </a:xfrm>
        <a:prstGeom prst="ellipse">
          <a:avLst/>
        </a:prstGeom>
        <a:gradFill rotWithShape="0">
          <a:gsLst>
            <a:gs pos="0">
              <a:schemeClr val="accent1">
                <a:shade val="80000"/>
                <a:alpha val="50000"/>
                <a:hueOff val="375058"/>
                <a:satOff val="-7064"/>
                <a:lumOff val="34788"/>
                <a:alphaOff val="0"/>
                <a:shade val="51000"/>
                <a:satMod val="130000"/>
              </a:schemeClr>
            </a:gs>
            <a:gs pos="80000">
              <a:schemeClr val="accent1">
                <a:shade val="80000"/>
                <a:alpha val="50000"/>
                <a:hueOff val="375058"/>
                <a:satOff val="-7064"/>
                <a:lumOff val="34788"/>
                <a:alphaOff val="0"/>
                <a:shade val="93000"/>
                <a:satMod val="130000"/>
              </a:schemeClr>
            </a:gs>
            <a:gs pos="100000">
              <a:schemeClr val="accent1">
                <a:shade val="80000"/>
                <a:alpha val="50000"/>
                <a:hueOff val="375058"/>
                <a:satOff val="-7064"/>
                <a:lumOff val="3478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ru-RU" sz="1400" kern="1200" dirty="0" smtClean="0">
            <a:latin typeface="Arial Narrow" pitchFamily="34" charset="0"/>
          </a:endParaRPr>
        </a:p>
        <a:p>
          <a:pPr lvl="0" algn="ctr" defTabSz="622300">
            <a:lnSpc>
              <a:spcPct val="90000"/>
            </a:lnSpc>
            <a:spcBef>
              <a:spcPct val="0"/>
            </a:spcBef>
            <a:spcAft>
              <a:spcPct val="35000"/>
            </a:spcAft>
          </a:pPr>
          <a:endParaRPr lang="ru-RU" sz="1600" kern="1200" dirty="0">
            <a:solidFill>
              <a:schemeClr val="tx1"/>
            </a:solidFill>
            <a:latin typeface="Arial Narrow" pitchFamily="34" charset="0"/>
          </a:endParaRPr>
        </a:p>
      </dsp:txBody>
      <dsp:txXfrm>
        <a:off x="3027062" y="4253713"/>
        <a:ext cx="2941955" cy="1048067"/>
      </dsp:txXfrm>
    </dsp:sp>
    <dsp:sp modelId="{03B4C57F-2F70-4F0B-95A2-F0272D1D4332}">
      <dsp:nvSpPr>
        <dsp:cNvPr id="0" name=""/>
        <dsp:cNvSpPr/>
      </dsp:nvSpPr>
      <dsp:spPr>
        <a:xfrm>
          <a:off x="430453" y="1307485"/>
          <a:ext cx="5518403" cy="2958088"/>
        </a:xfrm>
        <a:prstGeom prst="ellipse">
          <a:avLst/>
        </a:prstGeom>
        <a:gradFill rotWithShape="0">
          <a:gsLst>
            <a:gs pos="0">
              <a:schemeClr val="accent1">
                <a:shade val="80000"/>
                <a:alpha val="50000"/>
                <a:hueOff val="187529"/>
                <a:satOff val="-3532"/>
                <a:lumOff val="17394"/>
                <a:alphaOff val="0"/>
                <a:shade val="51000"/>
                <a:satMod val="130000"/>
              </a:schemeClr>
            </a:gs>
            <a:gs pos="80000">
              <a:schemeClr val="accent1">
                <a:shade val="80000"/>
                <a:alpha val="50000"/>
                <a:hueOff val="187529"/>
                <a:satOff val="-3532"/>
                <a:lumOff val="17394"/>
                <a:alphaOff val="0"/>
                <a:shade val="93000"/>
                <a:satMod val="130000"/>
              </a:schemeClr>
            </a:gs>
            <a:gs pos="100000">
              <a:schemeClr val="accent1">
                <a:shade val="80000"/>
                <a:alpha val="50000"/>
                <a:hueOff val="187529"/>
                <a:satOff val="-3532"/>
                <a:lumOff val="1739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ts val="0"/>
            </a:spcAft>
          </a:pPr>
          <a:r>
            <a:rPr lang="ru-RU" sz="1600" b="1" kern="1200" dirty="0" smtClean="0">
              <a:latin typeface="Arial Narrow" pitchFamily="34" charset="0"/>
            </a:rPr>
            <a:t>Экспертиза качества проведения специальной оценки условий труда</a:t>
          </a:r>
        </a:p>
        <a:p>
          <a:pPr lvl="0" algn="ctr" defTabSz="711200">
            <a:lnSpc>
              <a:spcPct val="90000"/>
            </a:lnSpc>
            <a:spcBef>
              <a:spcPct val="0"/>
            </a:spcBef>
            <a:spcAft>
              <a:spcPts val="0"/>
            </a:spcAft>
          </a:pPr>
          <a:r>
            <a:rPr lang="ru-RU" sz="1600" b="1" kern="1200" dirty="0" smtClean="0">
              <a:latin typeface="Arial Narrow" pitchFamily="34" charset="0"/>
            </a:rPr>
            <a:t>33 900 рабочих мест</a:t>
          </a:r>
        </a:p>
        <a:p>
          <a:pPr lvl="0" algn="ctr" defTabSz="711200">
            <a:lnSpc>
              <a:spcPct val="90000"/>
            </a:lnSpc>
            <a:spcBef>
              <a:spcPct val="0"/>
            </a:spcBef>
            <a:spcAft>
              <a:spcPts val="0"/>
            </a:spcAft>
          </a:pPr>
          <a:r>
            <a:rPr lang="ru-RU" sz="1600" b="1" kern="1200" dirty="0" smtClean="0">
              <a:latin typeface="Arial Narrow" pitchFamily="34" charset="0"/>
            </a:rPr>
            <a:t>53 627 работников</a:t>
          </a:r>
        </a:p>
        <a:p>
          <a:pPr lvl="0" algn="ctr" defTabSz="711200">
            <a:lnSpc>
              <a:spcPct val="90000"/>
            </a:lnSpc>
            <a:spcBef>
              <a:spcPct val="0"/>
            </a:spcBef>
            <a:spcAft>
              <a:spcPts val="0"/>
            </a:spcAft>
          </a:pPr>
          <a:endParaRPr lang="ru-RU" sz="1600" b="1" kern="1200" dirty="0">
            <a:latin typeface="Arial Narrow" pitchFamily="34" charset="0"/>
          </a:endParaRPr>
        </a:p>
      </dsp:txBody>
      <dsp:txXfrm>
        <a:off x="854946" y="1648803"/>
        <a:ext cx="2122462" cy="227545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2B7663B-FE79-4E11-879A-F4360C8B9B9A}">
      <dsp:nvSpPr>
        <dsp:cNvPr id="0" name=""/>
        <dsp:cNvSpPr/>
      </dsp:nvSpPr>
      <dsp:spPr>
        <a:xfrm rot="5400000">
          <a:off x="3551474" y="-551518"/>
          <a:ext cx="4464489" cy="5567532"/>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marR="0" lvl="1" indent="0" algn="just" defTabSz="914400" eaLnBrk="1" fontAlgn="auto" latinLnBrk="0" hangingPunct="1">
            <a:lnSpc>
              <a:spcPct val="100000"/>
            </a:lnSpc>
            <a:spcBef>
              <a:spcPct val="0"/>
            </a:spcBef>
            <a:spcAft>
              <a:spcPts val="0"/>
            </a:spcAft>
            <a:buClrTx/>
            <a:buSzTx/>
            <a:buFontTx/>
            <a:buChar char="••"/>
            <a:tabLst/>
            <a:defRPr/>
          </a:pPr>
          <a:endParaRPr lang="ru-RU" sz="1600" b="0" kern="1200" dirty="0">
            <a:latin typeface="Arial Narrow" pitchFamily="34" charset="0"/>
          </a:endParaRPr>
        </a:p>
        <a:p>
          <a:pPr marL="0" marR="0" lvl="1" indent="0" algn="just" defTabSz="914400" eaLnBrk="1" fontAlgn="auto" latinLnBrk="0" hangingPunct="1">
            <a:lnSpc>
              <a:spcPct val="100000"/>
            </a:lnSpc>
            <a:spcBef>
              <a:spcPct val="0"/>
            </a:spcBef>
            <a:spcAft>
              <a:spcPts val="0"/>
            </a:spcAft>
            <a:buClrTx/>
            <a:buSzTx/>
            <a:buFontTx/>
            <a:buChar char="••"/>
            <a:tabLst/>
            <a:defRPr/>
          </a:pPr>
          <a:endParaRPr lang="ru-RU" sz="1600" b="0" kern="1200" dirty="0">
            <a:latin typeface="Arial Narrow" pitchFamily="34" charset="0"/>
          </a:endParaRPr>
        </a:p>
        <a:p>
          <a:pPr marL="0" marR="0" lvl="1" indent="0" algn="just" defTabSz="914400" eaLnBrk="1" fontAlgn="auto" latinLnBrk="0" hangingPunct="1">
            <a:lnSpc>
              <a:spcPct val="100000"/>
            </a:lnSpc>
            <a:spcBef>
              <a:spcPct val="0"/>
            </a:spcBef>
            <a:spcAft>
              <a:spcPts val="0"/>
            </a:spcAft>
            <a:buClrTx/>
            <a:buSzTx/>
            <a:buFontTx/>
            <a:buChar char="••"/>
            <a:tabLst/>
            <a:defRPr/>
          </a:pPr>
          <a:endParaRPr lang="ru-RU" sz="1600" b="0" kern="1200" dirty="0">
            <a:latin typeface="Arial Narrow" pitchFamily="34" charset="0"/>
          </a:endParaRPr>
        </a:p>
        <a:p>
          <a:pPr marL="0" marR="0" lvl="1" indent="0" algn="just" defTabSz="914400" eaLnBrk="1" fontAlgn="auto" latinLnBrk="0" hangingPunct="1">
            <a:lnSpc>
              <a:spcPct val="100000"/>
            </a:lnSpc>
            <a:spcBef>
              <a:spcPct val="0"/>
            </a:spcBef>
            <a:spcAft>
              <a:spcPts val="0"/>
            </a:spcAft>
            <a:buClrTx/>
            <a:buSzTx/>
            <a:buFontTx/>
            <a:buChar char="••"/>
            <a:tabLst/>
            <a:defRPr/>
          </a:pPr>
          <a:r>
            <a:rPr lang="ru-RU" sz="1600" b="0" kern="1200" dirty="0" smtClean="0">
              <a:latin typeface="Arial Narrow" pitchFamily="34" charset="0"/>
            </a:rPr>
            <a:t> Недостаточное использование права на запрос у работодателя дополнительных сведений, необходимых для проведения экспертизы качества специальной оценки условий труда (пункт 13 Порядка проведения государственной экспертизы условий труда)</a:t>
          </a:r>
          <a:endParaRPr lang="ru-RU" sz="1600" b="0" kern="1200" dirty="0">
            <a:latin typeface="Arial Narrow" pitchFamily="34" charset="0"/>
          </a:endParaRPr>
        </a:p>
        <a:p>
          <a:pPr marL="0" marR="0" lvl="1" indent="0" algn="just" defTabSz="914400" eaLnBrk="1" fontAlgn="auto" latinLnBrk="0" hangingPunct="1">
            <a:lnSpc>
              <a:spcPct val="100000"/>
            </a:lnSpc>
            <a:spcBef>
              <a:spcPct val="0"/>
            </a:spcBef>
            <a:spcAft>
              <a:spcPts val="0"/>
            </a:spcAft>
            <a:buClrTx/>
            <a:buSzTx/>
            <a:buFontTx/>
            <a:buChar char="••"/>
            <a:tabLst/>
            <a:defRPr/>
          </a:pPr>
          <a:endParaRPr lang="ru-RU" sz="1600" b="0" kern="1200" dirty="0">
            <a:latin typeface="Arial Narrow" pitchFamily="34" charset="0"/>
          </a:endParaRPr>
        </a:p>
        <a:p>
          <a:pPr marL="0" marR="0" lvl="1" indent="0" algn="just" defTabSz="914400" eaLnBrk="1" fontAlgn="auto" latinLnBrk="0" hangingPunct="1">
            <a:lnSpc>
              <a:spcPct val="100000"/>
            </a:lnSpc>
            <a:spcBef>
              <a:spcPct val="0"/>
            </a:spcBef>
            <a:spcAft>
              <a:spcPts val="0"/>
            </a:spcAft>
            <a:buClrTx/>
            <a:buSzTx/>
            <a:buFontTx/>
            <a:buChar char="••"/>
            <a:tabLst/>
            <a:defRPr/>
          </a:pPr>
          <a:r>
            <a:rPr lang="ru-RU" sz="1600" b="0" kern="1200" dirty="0" smtClean="0">
              <a:latin typeface="Arial Narrow" pitchFamily="34" charset="0"/>
            </a:rPr>
            <a:t> Нарушение порядка рассмотрения и анализа отчета о проведении специальной оценки условий труда при проведении экспертизы качества специальной оценки условий труда (пункт 23 Порядка проведения государственной экспертизы условий труда)</a:t>
          </a:r>
          <a:endParaRPr lang="ru-RU" sz="1600" b="0" kern="1200" dirty="0">
            <a:latin typeface="Arial Narrow" pitchFamily="34" charset="0"/>
          </a:endParaRPr>
        </a:p>
        <a:p>
          <a:pPr marL="0" marR="0" lvl="1" indent="0" algn="just" defTabSz="914400" eaLnBrk="1" fontAlgn="auto" latinLnBrk="0" hangingPunct="1">
            <a:lnSpc>
              <a:spcPct val="100000"/>
            </a:lnSpc>
            <a:spcBef>
              <a:spcPct val="0"/>
            </a:spcBef>
            <a:spcAft>
              <a:spcPts val="0"/>
            </a:spcAft>
            <a:buClrTx/>
            <a:buSzTx/>
            <a:buFontTx/>
            <a:buChar char="••"/>
            <a:tabLst/>
            <a:defRPr/>
          </a:pPr>
          <a:endParaRPr lang="ru-RU" sz="1600" b="0" kern="1200" dirty="0">
            <a:latin typeface="Arial Narrow" pitchFamily="34" charset="0"/>
          </a:endParaRPr>
        </a:p>
        <a:p>
          <a:pPr marL="0" marR="0" lvl="1" indent="0" algn="just" defTabSz="914400" eaLnBrk="1" fontAlgn="auto" latinLnBrk="0" hangingPunct="1">
            <a:lnSpc>
              <a:spcPct val="100000"/>
            </a:lnSpc>
            <a:spcBef>
              <a:spcPct val="0"/>
            </a:spcBef>
            <a:spcAft>
              <a:spcPts val="0"/>
            </a:spcAft>
            <a:buClrTx/>
            <a:buSzTx/>
            <a:buFontTx/>
            <a:buChar char="••"/>
            <a:tabLst/>
            <a:defRPr/>
          </a:pPr>
          <a:r>
            <a:rPr lang="ru-RU" sz="1600" b="0" kern="1200" dirty="0" smtClean="0">
              <a:latin typeface="Arial Narrow" pitchFamily="34" charset="0"/>
            </a:rPr>
            <a:t> Нарушение процедуры проведения исследований (испытаний) и измерений вредных и (или) опасных производственных факторов при проведении экспертизы качества специальной оценки условий труда (пункты 29, 30 Порядка проведения государственной экспертизы условий труда)</a:t>
          </a:r>
        </a:p>
        <a:p>
          <a:pPr marL="171450" lvl="1" indent="0" algn="just" defTabSz="711200">
            <a:lnSpc>
              <a:spcPct val="90000"/>
            </a:lnSpc>
            <a:spcBef>
              <a:spcPct val="0"/>
            </a:spcBef>
            <a:spcAft>
              <a:spcPct val="15000"/>
            </a:spcAft>
            <a:buChar char="••"/>
          </a:pPr>
          <a:endParaRPr lang="ru-RU" sz="1600" b="0" kern="1200" dirty="0">
            <a:latin typeface="Arial Narrow" pitchFamily="34" charset="0"/>
          </a:endParaRPr>
        </a:p>
        <a:p>
          <a:pPr marL="171450" lvl="1" indent="0" algn="just" defTabSz="711200">
            <a:lnSpc>
              <a:spcPct val="90000"/>
            </a:lnSpc>
            <a:spcBef>
              <a:spcPct val="0"/>
            </a:spcBef>
            <a:spcAft>
              <a:spcPct val="15000"/>
            </a:spcAft>
            <a:buChar char="••"/>
          </a:pPr>
          <a:endParaRPr lang="ru-RU" sz="1600" b="0" kern="1200" dirty="0">
            <a:latin typeface="Arial Narrow" pitchFamily="34" charset="0"/>
          </a:endParaRPr>
        </a:p>
        <a:p>
          <a:pPr marL="171450" lvl="1" indent="0" algn="just" defTabSz="711200">
            <a:lnSpc>
              <a:spcPct val="90000"/>
            </a:lnSpc>
            <a:spcBef>
              <a:spcPct val="0"/>
            </a:spcBef>
            <a:spcAft>
              <a:spcPct val="15000"/>
            </a:spcAft>
            <a:buChar char="••"/>
          </a:pPr>
          <a:endParaRPr lang="ru-RU" sz="1600" b="0" kern="1200" dirty="0">
            <a:latin typeface="Arial Narrow" pitchFamily="34" charset="0"/>
          </a:endParaRPr>
        </a:p>
      </dsp:txBody>
      <dsp:txXfrm rot="5400000">
        <a:off x="3551474" y="-551518"/>
        <a:ext cx="4464489" cy="5567532"/>
      </dsp:txXfrm>
    </dsp:sp>
    <dsp:sp modelId="{23D10918-B94A-4A03-8AFD-7A4E42383B86}">
      <dsp:nvSpPr>
        <dsp:cNvPr id="0" name=""/>
        <dsp:cNvSpPr/>
      </dsp:nvSpPr>
      <dsp:spPr>
        <a:xfrm>
          <a:off x="1467" y="2179"/>
          <a:ext cx="2998485" cy="446013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600" b="0" kern="1200" dirty="0" smtClean="0">
              <a:latin typeface="Arial Narrow" pitchFamily="34" charset="0"/>
            </a:rPr>
            <a:t>В Минтруде России в 2015 году рассмотрено </a:t>
          </a:r>
          <a:r>
            <a:rPr lang="ru-RU" sz="1600" b="1" kern="1200" dirty="0" smtClean="0">
              <a:latin typeface="Arial Narrow" pitchFamily="34" charset="0"/>
            </a:rPr>
            <a:t>17 </a:t>
          </a:r>
          <a:r>
            <a:rPr lang="ru-RU" sz="1600" b="0" kern="1200" dirty="0" smtClean="0">
              <a:latin typeface="Arial Narrow" pitchFamily="34" charset="0"/>
            </a:rPr>
            <a:t>обращений о несогласии с  результатами экспертизы качества специальной оценки условий труда, содержащих подобные нарушения, в 2016 году рассмотрено </a:t>
          </a:r>
          <a:r>
            <a:rPr lang="ru-RU" sz="1600" b="1" kern="1200" dirty="0" smtClean="0">
              <a:latin typeface="Arial Narrow" pitchFamily="34" charset="0"/>
            </a:rPr>
            <a:t>27</a:t>
          </a:r>
          <a:r>
            <a:rPr lang="ru-RU" sz="1600" b="0" kern="1200" dirty="0" smtClean="0">
              <a:latin typeface="Arial Narrow" pitchFamily="34" charset="0"/>
            </a:rPr>
            <a:t> таких обращений </a:t>
          </a:r>
        </a:p>
        <a:p>
          <a:pPr lvl="0" defTabSz="711200">
            <a:lnSpc>
              <a:spcPct val="90000"/>
            </a:lnSpc>
            <a:spcBef>
              <a:spcPct val="0"/>
            </a:spcBef>
            <a:spcAft>
              <a:spcPct val="35000"/>
            </a:spcAft>
          </a:pPr>
          <a:endParaRPr lang="ru-RU" sz="1600" b="1" kern="1200" dirty="0" smtClean="0">
            <a:latin typeface="Arial Narrow" pitchFamily="34" charset="0"/>
          </a:endParaRPr>
        </a:p>
        <a:p>
          <a:pPr lvl="0" defTabSz="711200">
            <a:lnSpc>
              <a:spcPct val="90000"/>
            </a:lnSpc>
            <a:spcBef>
              <a:spcPct val="0"/>
            </a:spcBef>
            <a:spcAft>
              <a:spcPct val="35000"/>
            </a:spcAft>
          </a:pPr>
          <a:endParaRPr lang="ru-RU" sz="1800" kern="1200" dirty="0">
            <a:latin typeface="Arial Narrow" pitchFamily="34" charset="0"/>
          </a:endParaRPr>
        </a:p>
      </dsp:txBody>
      <dsp:txXfrm>
        <a:off x="1467" y="2179"/>
        <a:ext cx="2998485" cy="446013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E21258F-C0B5-420E-99BE-0AA14F4D7B7D}">
      <dsp:nvSpPr>
        <dsp:cNvPr id="0" name=""/>
        <dsp:cNvSpPr/>
      </dsp:nvSpPr>
      <dsp:spPr>
        <a:xfrm>
          <a:off x="0" y="19599"/>
          <a:ext cx="8064896" cy="12168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dirty="0" smtClean="0">
              <a:latin typeface="Arial Narrow" pitchFamily="34" charset="0"/>
            </a:rPr>
            <a:t>Завершить принятие административных регламентов по проведению экспертизы качества специальной оценки условий труда до 1 января 2017 года </a:t>
          </a:r>
          <a:endParaRPr lang="ru-RU" sz="1800" kern="1200" dirty="0">
            <a:latin typeface="Arial Narrow" pitchFamily="34" charset="0"/>
          </a:endParaRPr>
        </a:p>
      </dsp:txBody>
      <dsp:txXfrm>
        <a:off x="0" y="19599"/>
        <a:ext cx="8064896" cy="1216800"/>
      </dsp:txXfrm>
    </dsp:sp>
    <dsp:sp modelId="{EC487531-B870-46A9-8029-88ADA2E068F9}">
      <dsp:nvSpPr>
        <dsp:cNvPr id="0" name=""/>
        <dsp:cNvSpPr/>
      </dsp:nvSpPr>
      <dsp:spPr>
        <a:xfrm>
          <a:off x="0" y="1423600"/>
          <a:ext cx="8064896" cy="12168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dirty="0" smtClean="0">
              <a:latin typeface="Arial Narrow" pitchFamily="34" charset="0"/>
            </a:rPr>
            <a:t>Завершить утверждение  размеров платы за проведение  экспертизы качества специальной оценки условий труда до 1 января 2017 года </a:t>
          </a:r>
          <a:endParaRPr lang="ru-RU" sz="1800" kern="1200" dirty="0">
            <a:latin typeface="Arial Narrow" pitchFamily="34" charset="0"/>
          </a:endParaRPr>
        </a:p>
      </dsp:txBody>
      <dsp:txXfrm>
        <a:off x="0" y="1423600"/>
        <a:ext cx="8064896" cy="1216800"/>
      </dsp:txXfrm>
    </dsp:sp>
    <dsp:sp modelId="{43E37626-A79C-4A41-BE2A-F8435E378F7E}">
      <dsp:nvSpPr>
        <dsp:cNvPr id="0" name=""/>
        <dsp:cNvSpPr/>
      </dsp:nvSpPr>
      <dsp:spPr>
        <a:xfrm>
          <a:off x="0" y="2827600"/>
          <a:ext cx="8064896" cy="12168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dirty="0" smtClean="0">
              <a:latin typeface="Arial Narrow" pitchFamily="34" charset="0"/>
            </a:rPr>
            <a:t>Сформировать подразделения по проведению экспертизы качества специальной оценки условий труда до 31 марта 2017 года</a:t>
          </a:r>
          <a:endParaRPr lang="ru-RU" sz="1800" kern="1200" dirty="0">
            <a:latin typeface="Arial Narrow" pitchFamily="34" charset="0"/>
          </a:endParaRPr>
        </a:p>
      </dsp:txBody>
      <dsp:txXfrm>
        <a:off x="0" y="2827600"/>
        <a:ext cx="8064896" cy="121680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0.33614</cdr:x>
      <cdr:y>0.25974</cdr:y>
    </cdr:from>
    <cdr:to>
      <cdr:x>0.41744</cdr:x>
      <cdr:y>0.32072</cdr:y>
    </cdr:to>
    <cdr:sp macro="" textlink="">
      <cdr:nvSpPr>
        <cdr:cNvPr id="2" name="TextBox 1"/>
        <cdr:cNvSpPr txBox="1"/>
      </cdr:nvSpPr>
      <cdr:spPr>
        <a:xfrm xmlns:a="http://schemas.openxmlformats.org/drawingml/2006/main">
          <a:off x="2916832" y="1440160"/>
          <a:ext cx="705478" cy="3381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ru-RU" sz="2000" b="1" dirty="0" smtClean="0">
              <a:solidFill>
                <a:schemeClr val="bg1"/>
              </a:solidFill>
              <a:latin typeface="Arial Narrow" pitchFamily="34" charset="0"/>
            </a:rPr>
            <a:t>826</a:t>
          </a:r>
          <a:endParaRPr lang="ru-RU" sz="2000" b="1" dirty="0">
            <a:solidFill>
              <a:schemeClr val="bg1"/>
            </a:solidFill>
            <a:latin typeface="Arial Narrow" pitchFamily="34" charset="0"/>
          </a:endParaRPr>
        </a:p>
      </cdr:txBody>
    </cdr:sp>
  </cdr:relSizeAnchor>
  <cdr:relSizeAnchor xmlns:cdr="http://schemas.openxmlformats.org/drawingml/2006/chartDrawing">
    <cdr:from>
      <cdr:x>0.39437</cdr:x>
      <cdr:y>0.35366</cdr:y>
    </cdr:from>
    <cdr:to>
      <cdr:x>0.47568</cdr:x>
      <cdr:y>0.41463</cdr:y>
    </cdr:to>
    <cdr:sp macro="" textlink="">
      <cdr:nvSpPr>
        <cdr:cNvPr id="3" name="TextBox 2"/>
        <cdr:cNvSpPr txBox="1"/>
      </cdr:nvSpPr>
      <cdr:spPr>
        <a:xfrm xmlns:a="http://schemas.openxmlformats.org/drawingml/2006/main">
          <a:off x="3492896" y="2088232"/>
          <a:ext cx="720162" cy="36000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ru-RU" sz="2000" b="1" dirty="0" smtClean="0">
              <a:solidFill>
                <a:schemeClr val="bg1"/>
              </a:solidFill>
              <a:latin typeface="Arial Narrow" pitchFamily="34" charset="0"/>
            </a:rPr>
            <a:t>1 190</a:t>
          </a:r>
        </a:p>
        <a:p xmlns:a="http://schemas.openxmlformats.org/drawingml/2006/main">
          <a:endParaRPr lang="ru-RU" sz="2000" b="1" dirty="0">
            <a:solidFill>
              <a:schemeClr val="bg1"/>
            </a:solidFill>
            <a:latin typeface="Arial Narrow" pitchFamily="34" charset="0"/>
          </a:endParaRPr>
        </a:p>
      </cdr:txBody>
    </cdr:sp>
  </cdr:relSizeAnchor>
  <cdr:relSizeAnchor xmlns:cdr="http://schemas.openxmlformats.org/drawingml/2006/chartDrawing">
    <cdr:from>
      <cdr:x>0.22363</cdr:x>
      <cdr:y>0.36585</cdr:y>
    </cdr:from>
    <cdr:to>
      <cdr:x>0.30493</cdr:x>
      <cdr:y>0.42682</cdr:y>
    </cdr:to>
    <cdr:sp macro="" textlink="">
      <cdr:nvSpPr>
        <cdr:cNvPr id="4" name="TextBox 3"/>
        <cdr:cNvSpPr txBox="1"/>
      </cdr:nvSpPr>
      <cdr:spPr>
        <a:xfrm xmlns:a="http://schemas.openxmlformats.org/drawingml/2006/main">
          <a:off x="1980728" y="2160240"/>
          <a:ext cx="720073" cy="36000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ru-RU" sz="2000" b="1" dirty="0" smtClean="0">
              <a:solidFill>
                <a:schemeClr val="bg1"/>
              </a:solidFill>
              <a:latin typeface="Arial Narrow" pitchFamily="34" charset="0"/>
            </a:rPr>
            <a:t>3 136</a:t>
          </a:r>
        </a:p>
        <a:p xmlns:a="http://schemas.openxmlformats.org/drawingml/2006/main">
          <a:endParaRPr lang="ru-RU" sz="2000" b="1" dirty="0">
            <a:solidFill>
              <a:schemeClr val="bg1"/>
            </a:solidFill>
            <a:latin typeface="Arial Narrow"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0.14655</cdr:x>
      <cdr:y>0.75362</cdr:y>
    </cdr:from>
    <cdr:to>
      <cdr:x>0.28448</cdr:x>
      <cdr:y>0.82609</cdr:y>
    </cdr:to>
    <cdr:sp macro="" textlink="">
      <cdr:nvSpPr>
        <cdr:cNvPr id="2" name="Прямоугольник 1"/>
        <cdr:cNvSpPr/>
      </cdr:nvSpPr>
      <cdr:spPr>
        <a:xfrm xmlns:a="http://schemas.openxmlformats.org/drawingml/2006/main">
          <a:off x="1224136" y="3744416"/>
          <a:ext cx="1152128" cy="360040"/>
        </a:xfrm>
        <a:prstGeom xmlns:a="http://schemas.openxmlformats.org/drawingml/2006/main" prst="rect">
          <a:avLst/>
        </a:prstGeom>
        <a:ln xmlns:a="http://schemas.openxmlformats.org/drawingml/2006/main"/>
      </cdr:spPr>
      <cdr:style>
        <a:lnRef xmlns:a="http://schemas.openxmlformats.org/drawingml/2006/main" idx="1">
          <a:schemeClr val="accent2"/>
        </a:lnRef>
        <a:fillRef xmlns:a="http://schemas.openxmlformats.org/drawingml/2006/main" idx="2">
          <a:schemeClr val="accent2"/>
        </a:fillRef>
        <a:effectRef xmlns:a="http://schemas.openxmlformats.org/drawingml/2006/main" idx="1">
          <a:schemeClr val="accent2"/>
        </a:effectRef>
        <a:fontRef xmlns:a="http://schemas.openxmlformats.org/drawingml/2006/main" idx="minor">
          <a:schemeClr val="dk1"/>
        </a:fontRef>
      </cdr:style>
      <cdr:txBody>
        <a:bodyPr xmlns:a="http://schemas.openxmlformats.org/drawingml/2006/main" vertOverflow="clip" anchor="ctr"/>
        <a:lstStyle xmlns:a="http://schemas.openxmlformats.org/drawingml/2006/main"/>
        <a:p xmlns:a="http://schemas.openxmlformats.org/drawingml/2006/main">
          <a:pPr algn="ctr"/>
          <a:r>
            <a:rPr lang="ru-RU" sz="1400" b="1" dirty="0" smtClean="0">
              <a:solidFill>
                <a:srgbClr val="23538D"/>
              </a:solidFill>
              <a:latin typeface="Arial Narrow" pitchFamily="34" charset="0"/>
            </a:rPr>
            <a:t>Всего 5 022</a:t>
          </a:r>
          <a:endParaRPr lang="ru-RU" sz="1400" b="1" dirty="0">
            <a:solidFill>
              <a:srgbClr val="23538D"/>
            </a:solidFill>
            <a:latin typeface="Arial Narrow" pitchFamily="34" charset="0"/>
          </a:endParaRPr>
        </a:p>
      </cdr:txBody>
    </cdr:sp>
  </cdr:relSizeAnchor>
  <cdr:relSizeAnchor xmlns:cdr="http://schemas.openxmlformats.org/drawingml/2006/chartDrawing">
    <cdr:from>
      <cdr:x>0.44828</cdr:x>
      <cdr:y>0.84058</cdr:y>
    </cdr:from>
    <cdr:to>
      <cdr:x>0.56897</cdr:x>
      <cdr:y>0.91304</cdr:y>
    </cdr:to>
    <cdr:sp macro="" textlink="">
      <cdr:nvSpPr>
        <cdr:cNvPr id="3" name="Прямоугольник 2"/>
        <cdr:cNvSpPr/>
      </cdr:nvSpPr>
      <cdr:spPr>
        <a:xfrm xmlns:a="http://schemas.openxmlformats.org/drawingml/2006/main">
          <a:off x="3744416" y="4176464"/>
          <a:ext cx="1008112" cy="360040"/>
        </a:xfrm>
        <a:prstGeom xmlns:a="http://schemas.openxmlformats.org/drawingml/2006/main" prst="rect">
          <a:avLst/>
        </a:prstGeom>
        <a:ln xmlns:a="http://schemas.openxmlformats.org/drawingml/2006/main"/>
      </cdr:spPr>
      <cdr:style>
        <a:lnRef xmlns:a="http://schemas.openxmlformats.org/drawingml/2006/main" idx="1">
          <a:schemeClr val="accent2"/>
        </a:lnRef>
        <a:fillRef xmlns:a="http://schemas.openxmlformats.org/drawingml/2006/main" idx="2">
          <a:schemeClr val="accent2"/>
        </a:fillRef>
        <a:effectRef xmlns:a="http://schemas.openxmlformats.org/drawingml/2006/main" idx="1">
          <a:schemeClr val="accent2"/>
        </a:effectRef>
        <a:fontRef xmlns:a="http://schemas.openxmlformats.org/drawingml/2006/main" idx="minor">
          <a:schemeClr val="dk1"/>
        </a:fontRef>
      </cdr:style>
      <cdr:txBody>
        <a:bodyPr xmlns:a="http://schemas.openxmlformats.org/drawingml/2006/main" vertOverflow="clip" anchor="ctr"/>
        <a:lstStyle xmlns:a="http://schemas.openxmlformats.org/drawingml/2006/main"/>
        <a:p xmlns:a="http://schemas.openxmlformats.org/drawingml/2006/main">
          <a:pPr algn="ctr"/>
          <a:r>
            <a:rPr lang="ru-RU" sz="1400" b="1" dirty="0" smtClean="0">
              <a:solidFill>
                <a:srgbClr val="23538D"/>
              </a:solidFill>
              <a:latin typeface="Arial Narrow" pitchFamily="34" charset="0"/>
            </a:rPr>
            <a:t>Всего 1 395</a:t>
          </a:r>
          <a:endParaRPr lang="ru-RU" sz="1400" b="1" dirty="0">
            <a:solidFill>
              <a:srgbClr val="23538D"/>
            </a:solidFill>
            <a:latin typeface="Arial Narrow"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90838" cy="488950"/>
          </a:xfrm>
          <a:prstGeom prst="rect">
            <a:avLst/>
          </a:prstGeom>
        </p:spPr>
        <p:txBody>
          <a:bodyPr vert="horz" lIns="89784" tIns="44893" rIns="89784" bIns="44893" rtlCol="0"/>
          <a:lstStyle>
            <a:lvl1pPr algn="l">
              <a:defRPr sz="1200"/>
            </a:lvl1pPr>
          </a:lstStyle>
          <a:p>
            <a:pPr>
              <a:defRPr/>
            </a:pPr>
            <a:endParaRPr lang="ru-RU"/>
          </a:p>
        </p:txBody>
      </p:sp>
      <p:sp>
        <p:nvSpPr>
          <p:cNvPr id="3" name="Дата 2"/>
          <p:cNvSpPr>
            <a:spLocks noGrp="1"/>
          </p:cNvSpPr>
          <p:nvPr>
            <p:ph type="dt" sz="quarter" idx="1"/>
          </p:nvPr>
        </p:nvSpPr>
        <p:spPr>
          <a:xfrm>
            <a:off x="3776663" y="0"/>
            <a:ext cx="2890837" cy="488950"/>
          </a:xfrm>
          <a:prstGeom prst="rect">
            <a:avLst/>
          </a:prstGeom>
        </p:spPr>
        <p:txBody>
          <a:bodyPr vert="horz" lIns="89784" tIns="44893" rIns="89784" bIns="44893" rtlCol="0"/>
          <a:lstStyle>
            <a:lvl1pPr algn="r">
              <a:defRPr sz="1200"/>
            </a:lvl1pPr>
          </a:lstStyle>
          <a:p>
            <a:pPr>
              <a:defRPr/>
            </a:pPr>
            <a:fld id="{7B8A909C-8592-4FF6-8235-2A8F6A572E64}" type="datetimeFigureOut">
              <a:rPr lang="ru-RU"/>
              <a:pPr>
                <a:defRPr/>
              </a:pPr>
              <a:t>19.12.2016</a:t>
            </a:fld>
            <a:endParaRPr lang="ru-RU" dirty="0"/>
          </a:p>
        </p:txBody>
      </p:sp>
      <p:sp>
        <p:nvSpPr>
          <p:cNvPr id="4" name="Нижний колонтитул 3"/>
          <p:cNvSpPr>
            <a:spLocks noGrp="1"/>
          </p:cNvSpPr>
          <p:nvPr>
            <p:ph type="ftr" sz="quarter" idx="2"/>
          </p:nvPr>
        </p:nvSpPr>
        <p:spPr>
          <a:xfrm>
            <a:off x="0" y="9285288"/>
            <a:ext cx="2890838" cy="488950"/>
          </a:xfrm>
          <a:prstGeom prst="rect">
            <a:avLst/>
          </a:prstGeom>
        </p:spPr>
        <p:txBody>
          <a:bodyPr vert="horz" lIns="89784" tIns="44893" rIns="89784" bIns="44893"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776663" y="9285288"/>
            <a:ext cx="2890837" cy="488950"/>
          </a:xfrm>
          <a:prstGeom prst="rect">
            <a:avLst/>
          </a:prstGeom>
        </p:spPr>
        <p:txBody>
          <a:bodyPr vert="horz" lIns="89784" tIns="44893" rIns="89784" bIns="44893" rtlCol="0" anchor="b"/>
          <a:lstStyle>
            <a:lvl1pPr algn="r">
              <a:defRPr sz="1200"/>
            </a:lvl1pPr>
          </a:lstStyle>
          <a:p>
            <a:pPr>
              <a:defRPr/>
            </a:pPr>
            <a:fld id="{70291E97-0D41-44DC-90F9-72CE54917742}" type="slidenum">
              <a:rPr lang="ru-RU"/>
              <a:pPr>
                <a:defRPr/>
              </a:pPr>
              <a:t>‹#›</a:t>
            </a:fld>
            <a:endParaRPr lang="ru-RU"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90838" cy="488950"/>
          </a:xfrm>
          <a:prstGeom prst="rect">
            <a:avLst/>
          </a:prstGeom>
        </p:spPr>
        <p:txBody>
          <a:bodyPr vert="horz" lIns="89765" tIns="44882" rIns="89765" bIns="44882" rtlCol="0"/>
          <a:lstStyle>
            <a:lvl1pPr algn="l">
              <a:defRPr sz="1200"/>
            </a:lvl1pPr>
          </a:lstStyle>
          <a:p>
            <a:pPr>
              <a:defRPr/>
            </a:pPr>
            <a:endParaRPr lang="ru-RU"/>
          </a:p>
        </p:txBody>
      </p:sp>
      <p:sp>
        <p:nvSpPr>
          <p:cNvPr id="3" name="Дата 2"/>
          <p:cNvSpPr>
            <a:spLocks noGrp="1"/>
          </p:cNvSpPr>
          <p:nvPr>
            <p:ph type="dt" idx="1"/>
          </p:nvPr>
        </p:nvSpPr>
        <p:spPr>
          <a:xfrm>
            <a:off x="3776663" y="0"/>
            <a:ext cx="2890837" cy="488950"/>
          </a:xfrm>
          <a:prstGeom prst="rect">
            <a:avLst/>
          </a:prstGeom>
        </p:spPr>
        <p:txBody>
          <a:bodyPr vert="horz" lIns="89765" tIns="44882" rIns="89765" bIns="44882" rtlCol="0"/>
          <a:lstStyle>
            <a:lvl1pPr algn="r">
              <a:defRPr sz="1200"/>
            </a:lvl1pPr>
          </a:lstStyle>
          <a:p>
            <a:pPr>
              <a:defRPr/>
            </a:pPr>
            <a:fld id="{D346822F-5D36-4229-B926-F4908FB1A1F4}" type="datetimeFigureOut">
              <a:rPr lang="ru-RU"/>
              <a:pPr>
                <a:defRPr/>
              </a:pPr>
              <a:t>19.12.2016</a:t>
            </a:fld>
            <a:endParaRPr lang="ru-RU" dirty="0"/>
          </a:p>
        </p:txBody>
      </p:sp>
      <p:sp>
        <p:nvSpPr>
          <p:cNvPr id="4" name="Образ слайда 3"/>
          <p:cNvSpPr>
            <a:spLocks noGrp="1" noRot="1" noChangeAspect="1"/>
          </p:cNvSpPr>
          <p:nvPr>
            <p:ph type="sldImg" idx="2"/>
          </p:nvPr>
        </p:nvSpPr>
        <p:spPr>
          <a:xfrm>
            <a:off x="892175" y="733425"/>
            <a:ext cx="4886325" cy="3665538"/>
          </a:xfrm>
          <a:prstGeom prst="rect">
            <a:avLst/>
          </a:prstGeom>
          <a:noFill/>
          <a:ln w="12700">
            <a:solidFill>
              <a:prstClr val="black"/>
            </a:solidFill>
          </a:ln>
        </p:spPr>
        <p:txBody>
          <a:bodyPr vert="horz" lIns="89765" tIns="44882" rIns="89765" bIns="44882" rtlCol="0" anchor="ctr"/>
          <a:lstStyle/>
          <a:p>
            <a:pPr lvl="0"/>
            <a:endParaRPr lang="ru-RU" noProof="0" dirty="0" smtClean="0"/>
          </a:p>
        </p:txBody>
      </p:sp>
      <p:sp>
        <p:nvSpPr>
          <p:cNvPr id="5" name="Заметки 4"/>
          <p:cNvSpPr>
            <a:spLocks noGrp="1"/>
          </p:cNvSpPr>
          <p:nvPr>
            <p:ph type="body" sz="quarter" idx="3"/>
          </p:nvPr>
        </p:nvSpPr>
        <p:spPr>
          <a:xfrm>
            <a:off x="666750" y="4643438"/>
            <a:ext cx="5335588" cy="4398962"/>
          </a:xfrm>
          <a:prstGeom prst="rect">
            <a:avLst/>
          </a:prstGeom>
        </p:spPr>
        <p:txBody>
          <a:bodyPr vert="horz" lIns="89765" tIns="44882" rIns="89765" bIns="44882"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285288"/>
            <a:ext cx="2890838" cy="488950"/>
          </a:xfrm>
          <a:prstGeom prst="rect">
            <a:avLst/>
          </a:prstGeom>
        </p:spPr>
        <p:txBody>
          <a:bodyPr vert="horz" lIns="89765" tIns="44882" rIns="89765" bIns="44882"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776663" y="9285288"/>
            <a:ext cx="2890837" cy="488950"/>
          </a:xfrm>
          <a:prstGeom prst="rect">
            <a:avLst/>
          </a:prstGeom>
        </p:spPr>
        <p:txBody>
          <a:bodyPr vert="horz" lIns="89765" tIns="44882" rIns="89765" bIns="44882" rtlCol="0" anchor="b"/>
          <a:lstStyle>
            <a:lvl1pPr algn="r">
              <a:defRPr sz="1200"/>
            </a:lvl1pPr>
          </a:lstStyle>
          <a:p>
            <a:pPr>
              <a:defRPr/>
            </a:pPr>
            <a:fld id="{BFD434DA-1DF4-4CF6-9AFE-552204B60A36}" type="slidenum">
              <a:rPr lang="ru-RU"/>
              <a:pPr>
                <a:defRPr/>
              </a:pPr>
              <a:t>‹#›</a:t>
            </a:fld>
            <a:endParaRPr lang="ru-RU"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Образ слайда 1"/>
          <p:cNvSpPr>
            <a:spLocks noGrp="1" noRot="1" noChangeAspect="1" noTextEdit="1"/>
          </p:cNvSpPr>
          <p:nvPr>
            <p:ph type="sldImg"/>
          </p:nvPr>
        </p:nvSpPr>
        <p:spPr bwMode="auto">
          <a:noFill/>
          <a:ln>
            <a:solidFill>
              <a:srgbClr val="000000"/>
            </a:solidFill>
            <a:miter lim="800000"/>
            <a:headEnd/>
            <a:tailEnd/>
          </a:ln>
        </p:spPr>
      </p:sp>
      <p:sp>
        <p:nvSpPr>
          <p:cNvPr id="5222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222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E69121-A8A1-452E-A66F-3D2D056E747C}" type="slidenum">
              <a:rPr lang="ru-RU" smtClean="0"/>
              <a:pPr/>
              <a:t>1</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3290E5E5-039D-4B34-85C6-2BEAD24C97A3}" type="datetime1">
              <a:rPr lang="ru-RU"/>
              <a:pPr>
                <a:defRPr/>
              </a:pPr>
              <a:t>19.12.2016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AEA12F5-3330-4035-9AE6-8F73337A63F1}"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BD2D1F9-4A1F-4172-9AB1-02F80E54975A}" type="datetime1">
              <a:rPr lang="ru-RU"/>
              <a:pPr>
                <a:defRPr/>
              </a:pPr>
              <a:t>19.12.2016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EDDB011-E009-42C4-B5EF-9D0A8B9E7D61}"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4B23CD3-01AD-40A3-B811-CA4084000BE4}" type="datetime1">
              <a:rPr lang="ru-RU"/>
              <a:pPr>
                <a:defRPr/>
              </a:pPr>
              <a:t>19.12.2016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ABF073E-87A6-46DC-9A29-690B3F933F3B}"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8D92700-191C-4BC1-9285-772A5C9E89E3}" type="datetime1">
              <a:rPr lang="ru-RU"/>
              <a:pPr>
                <a:defRPr/>
              </a:pPr>
              <a:t>19.12.2016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58869D1-7568-4517-B0ED-FF8897A72EDD}"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D0911B99-C11D-47A1-B05C-507B40B89378}" type="datetime1">
              <a:rPr lang="ru-RU"/>
              <a:pPr>
                <a:defRPr/>
              </a:pPr>
              <a:t>19.12.2016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D20D1C0-6031-408A-B872-248372E8CAD3}"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A6540838-485E-4B99-AF01-61C03DC95B91}" type="datetime1">
              <a:rPr lang="ru-RU"/>
              <a:pPr>
                <a:defRPr/>
              </a:pPr>
              <a:t>19.12.2016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B236FCD-6474-413A-B6BC-AC75C92CDE27}"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B2D53CAF-36EB-447E-8D39-71293B4D49D7}" type="datetime1">
              <a:rPr lang="ru-RU"/>
              <a:pPr>
                <a:defRPr/>
              </a:pPr>
              <a:t>19.12.2016</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6393854B-4B8F-4658-907F-3138EBE2A85F}"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43EF62F5-A841-4075-9790-E59C3236644C}" type="datetime1">
              <a:rPr lang="ru-RU"/>
              <a:pPr>
                <a:defRPr/>
              </a:pPr>
              <a:t>19.12.2016</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39DE88D9-8B9A-4FB3-A954-13139690CA10}"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53AF99F-6811-4471-977D-CB0F888CC4D7}" type="datetime1">
              <a:rPr lang="ru-RU"/>
              <a:pPr>
                <a:defRPr/>
              </a:pPr>
              <a:t>19.12.2016</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DA0BB23F-C47F-49F8-8F2D-B8C538FE8A98}"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5F93289-EB78-40A5-99CC-8F8387DD1E26}" type="datetime1">
              <a:rPr lang="ru-RU"/>
              <a:pPr>
                <a:defRPr/>
              </a:pPr>
              <a:t>19.12.2016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7FFDB1B-E3F5-4BE8-9236-82A1A8E666FB}"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0532C848-B749-4610-B54A-3A7DA8E961FD}" type="datetime1">
              <a:rPr lang="ru-RU"/>
              <a:pPr>
                <a:defRPr/>
              </a:pPr>
              <a:t>19.12.2016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9FBA8E2-8829-4E13-8262-D096069359AE}"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F4A218A-C629-43E8-9B88-730D56E1B2A2}" type="datetime1">
              <a:rPr lang="ru-RU"/>
              <a:pPr>
                <a:defRPr/>
              </a:pPr>
              <a:t>19.12.2016</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82D9C38-84E3-46FE-BC17-FC62358B5F39}"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chart" Target="../charts/chart10.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png"/><Relationship Id="rId7" Type="http://schemas.openxmlformats.org/officeDocument/2006/relationships/diagramColors" Target="../diagrams/colors2.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7.png"/><Relationship Id="rId7" Type="http://schemas.openxmlformats.org/officeDocument/2006/relationships/diagramColors" Target="../diagrams/colors3.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7.png"/><Relationship Id="rId7" Type="http://schemas.openxmlformats.org/officeDocument/2006/relationships/diagramColors" Target="../diagrams/colors4.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7.png"/><Relationship Id="rId7" Type="http://schemas.openxmlformats.org/officeDocument/2006/relationships/diagramColors" Target="../diagrams/colors1.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idx="4294967295"/>
          </p:nvPr>
        </p:nvSpPr>
        <p:spPr>
          <a:xfrm>
            <a:off x="611188" y="2349500"/>
            <a:ext cx="8281987" cy="1800225"/>
          </a:xfrm>
        </p:spPr>
        <p:txBody>
          <a:bodyPr/>
          <a:lstStyle/>
          <a:p>
            <a:pPr eaLnBrk="1" hangingPunct="1"/>
            <a:r>
              <a:rPr lang="ru-RU" sz="2400" b="1" dirty="0" smtClean="0">
                <a:solidFill>
                  <a:schemeClr val="tx2"/>
                </a:solidFill>
                <a:latin typeface="Arial Narrow" pitchFamily="34" charset="0"/>
              </a:rPr>
              <a:t/>
            </a:r>
            <a:br>
              <a:rPr lang="ru-RU" sz="2400" b="1" dirty="0" smtClean="0">
                <a:solidFill>
                  <a:schemeClr val="tx2"/>
                </a:solidFill>
                <a:latin typeface="Arial Narrow" pitchFamily="34" charset="0"/>
              </a:rPr>
            </a:br>
            <a:r>
              <a:rPr lang="ru-RU" sz="2400" b="1" dirty="0" smtClean="0">
                <a:solidFill>
                  <a:schemeClr val="tx2"/>
                </a:solidFill>
                <a:latin typeface="Arial Narrow" pitchFamily="34" charset="0"/>
              </a:rPr>
              <a:t/>
            </a:r>
            <a:br>
              <a:rPr lang="ru-RU" sz="2400" b="1" dirty="0" smtClean="0">
                <a:solidFill>
                  <a:schemeClr val="tx2"/>
                </a:solidFill>
                <a:latin typeface="Arial Narrow" pitchFamily="34" charset="0"/>
              </a:rPr>
            </a:br>
            <a:r>
              <a:rPr lang="ru-RU" sz="2400" b="1" dirty="0" smtClean="0">
                <a:solidFill>
                  <a:schemeClr val="tx2"/>
                </a:solidFill>
                <a:latin typeface="Arial Narrow" pitchFamily="34" charset="0"/>
              </a:rPr>
              <a:t/>
            </a:r>
            <a:br>
              <a:rPr lang="ru-RU" sz="2400" b="1" dirty="0" smtClean="0">
                <a:solidFill>
                  <a:schemeClr val="tx2"/>
                </a:solidFill>
                <a:latin typeface="Arial Narrow" pitchFamily="34" charset="0"/>
              </a:rPr>
            </a:br>
            <a:r>
              <a:rPr lang="ru-RU" sz="2400" b="1" dirty="0" smtClean="0">
                <a:solidFill>
                  <a:schemeClr val="tx2"/>
                </a:solidFill>
                <a:latin typeface="Arial Narrow" pitchFamily="34" charset="0"/>
              </a:rPr>
              <a:t>ГОСУДАРСТВЕННАЯ ЭКСПЕРТИЗА УСЛОВИЙ ТРУДА</a:t>
            </a:r>
            <a:br>
              <a:rPr lang="ru-RU" sz="2400" b="1" dirty="0" smtClean="0">
                <a:solidFill>
                  <a:schemeClr val="tx2"/>
                </a:solidFill>
                <a:latin typeface="Arial Narrow" pitchFamily="34" charset="0"/>
              </a:rPr>
            </a:br>
            <a:r>
              <a:rPr lang="ru-RU" sz="2400" b="1" dirty="0" smtClean="0">
                <a:solidFill>
                  <a:schemeClr val="tx2"/>
                </a:solidFill>
                <a:latin typeface="Arial Narrow" pitchFamily="34" charset="0"/>
              </a:rPr>
              <a:t/>
            </a:r>
            <a:br>
              <a:rPr lang="ru-RU" sz="2400" b="1" dirty="0" smtClean="0">
                <a:solidFill>
                  <a:schemeClr val="tx2"/>
                </a:solidFill>
                <a:latin typeface="Arial Narrow" pitchFamily="34" charset="0"/>
              </a:rPr>
            </a:br>
            <a:r>
              <a:rPr lang="ru-RU" sz="2400" b="1" dirty="0" smtClean="0">
                <a:solidFill>
                  <a:schemeClr val="tx2"/>
                </a:solidFill>
                <a:latin typeface="Arial Narrow" pitchFamily="34" charset="0"/>
              </a:rPr>
              <a:t/>
            </a:r>
            <a:br>
              <a:rPr lang="ru-RU" sz="2400" b="1" dirty="0" smtClean="0">
                <a:solidFill>
                  <a:schemeClr val="tx2"/>
                </a:solidFill>
                <a:latin typeface="Arial Narrow" pitchFamily="34" charset="0"/>
              </a:rPr>
            </a:br>
            <a:r>
              <a:rPr lang="ru-RU" sz="2400" b="1" dirty="0" smtClean="0">
                <a:solidFill>
                  <a:schemeClr val="tx2"/>
                </a:solidFill>
                <a:latin typeface="Arial Narrow" pitchFamily="34" charset="0"/>
              </a:rPr>
              <a:t/>
            </a:r>
            <a:br>
              <a:rPr lang="ru-RU" sz="2400" b="1" dirty="0" smtClean="0">
                <a:solidFill>
                  <a:schemeClr val="tx2"/>
                </a:solidFill>
                <a:latin typeface="Arial Narrow" pitchFamily="34" charset="0"/>
              </a:rPr>
            </a:br>
            <a:endParaRPr lang="ru-RU" sz="1600" b="1" dirty="0" smtClean="0">
              <a:solidFill>
                <a:schemeClr val="tx2"/>
              </a:solidFill>
              <a:latin typeface="Arial Narrow" pitchFamily="34" charset="0"/>
            </a:endParaRPr>
          </a:p>
        </p:txBody>
      </p:sp>
      <p:pic>
        <p:nvPicPr>
          <p:cNvPr id="2061" name="Picture 13"/>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a:off x="0" y="6288355"/>
            <a:ext cx="1208758" cy="569645"/>
          </a:xfrm>
          <a:prstGeom prst="rect">
            <a:avLst/>
          </a:prstGeom>
          <a:noFill/>
          <a:ln w="9525">
            <a:noFill/>
            <a:miter lim="800000"/>
            <a:headEnd/>
            <a:tailEnd/>
          </a:ln>
        </p:spPr>
      </p:pic>
      <p:pic>
        <p:nvPicPr>
          <p:cNvPr id="2064" name="Picture 16"/>
          <p:cNvPicPr>
            <a:picLocks noChangeAspect="1" noChangeArrowheads="1"/>
          </p:cNvPicPr>
          <p:nvPr/>
        </p:nvPicPr>
        <p:blipFill>
          <a:blip r:embed="rId4" cstate="print">
            <a:duotone>
              <a:schemeClr val="accent1">
                <a:shade val="45000"/>
                <a:satMod val="135000"/>
              </a:schemeClr>
              <a:prstClr val="white"/>
            </a:duotone>
          </a:blip>
          <a:srcRect/>
          <a:stretch>
            <a:fillRect/>
          </a:stretch>
        </p:blipFill>
        <p:spPr bwMode="auto">
          <a:xfrm>
            <a:off x="1187625" y="6309304"/>
            <a:ext cx="1008111" cy="548694"/>
          </a:xfrm>
          <a:prstGeom prst="rect">
            <a:avLst/>
          </a:prstGeom>
          <a:noFill/>
          <a:ln w="9525">
            <a:noFill/>
            <a:miter lim="800000"/>
            <a:headEnd/>
            <a:tailEnd/>
          </a:ln>
        </p:spPr>
      </p:pic>
      <p:pic>
        <p:nvPicPr>
          <p:cNvPr id="2065" name="Picture 17"/>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2195736" y="6309321"/>
            <a:ext cx="1424350" cy="548680"/>
          </a:xfrm>
          <a:prstGeom prst="rect">
            <a:avLst/>
          </a:prstGeom>
          <a:noFill/>
          <a:ln w="9525">
            <a:noFill/>
            <a:miter lim="800000"/>
            <a:headEnd/>
            <a:tailEnd/>
          </a:ln>
        </p:spPr>
      </p:pic>
      <p:pic>
        <p:nvPicPr>
          <p:cNvPr id="2066" name="Picture 18"/>
          <p:cNvPicPr>
            <a:picLocks noChangeAspect="1" noChangeArrowheads="1"/>
          </p:cNvPicPr>
          <p:nvPr/>
        </p:nvPicPr>
        <p:blipFill>
          <a:blip r:embed="rId6" cstate="print">
            <a:duotone>
              <a:schemeClr val="accent1">
                <a:shade val="45000"/>
                <a:satMod val="135000"/>
              </a:schemeClr>
              <a:prstClr val="white"/>
            </a:duotone>
          </a:blip>
          <a:srcRect/>
          <a:stretch>
            <a:fillRect/>
          </a:stretch>
        </p:blipFill>
        <p:spPr bwMode="auto">
          <a:xfrm>
            <a:off x="3563888" y="6371106"/>
            <a:ext cx="1296144" cy="486894"/>
          </a:xfrm>
          <a:prstGeom prst="rect">
            <a:avLst/>
          </a:prstGeom>
          <a:noFill/>
          <a:ln w="9525">
            <a:noFill/>
            <a:miter lim="800000"/>
            <a:headEnd/>
            <a:tailEnd/>
          </a:ln>
        </p:spPr>
      </p:pic>
      <p:pic>
        <p:nvPicPr>
          <p:cNvPr id="24" name="Picture 13"/>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a:off x="4860032" y="6288354"/>
            <a:ext cx="1208758" cy="569645"/>
          </a:xfrm>
          <a:prstGeom prst="rect">
            <a:avLst/>
          </a:prstGeom>
          <a:noFill/>
          <a:ln w="9525">
            <a:noFill/>
            <a:miter lim="800000"/>
            <a:headEnd/>
            <a:tailEnd/>
          </a:ln>
        </p:spPr>
      </p:pic>
      <p:pic>
        <p:nvPicPr>
          <p:cNvPr id="25" name="Picture 16"/>
          <p:cNvPicPr>
            <a:picLocks noChangeAspect="1" noChangeArrowheads="1"/>
          </p:cNvPicPr>
          <p:nvPr/>
        </p:nvPicPr>
        <p:blipFill>
          <a:blip r:embed="rId4" cstate="print">
            <a:duotone>
              <a:schemeClr val="accent1">
                <a:shade val="45000"/>
                <a:satMod val="135000"/>
              </a:schemeClr>
              <a:prstClr val="white"/>
            </a:duotone>
          </a:blip>
          <a:srcRect/>
          <a:stretch>
            <a:fillRect/>
          </a:stretch>
        </p:blipFill>
        <p:spPr bwMode="auto">
          <a:xfrm>
            <a:off x="6047657" y="6309303"/>
            <a:ext cx="1008111" cy="548694"/>
          </a:xfrm>
          <a:prstGeom prst="rect">
            <a:avLst/>
          </a:prstGeom>
          <a:noFill/>
          <a:ln w="9525">
            <a:noFill/>
            <a:miter lim="800000"/>
            <a:headEnd/>
            <a:tailEnd/>
          </a:ln>
        </p:spPr>
      </p:pic>
      <p:pic>
        <p:nvPicPr>
          <p:cNvPr id="26" name="Picture 17"/>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7055768" y="6309320"/>
            <a:ext cx="1424350" cy="548680"/>
          </a:xfrm>
          <a:prstGeom prst="rect">
            <a:avLst/>
          </a:prstGeom>
          <a:noFill/>
          <a:ln w="9525">
            <a:noFill/>
            <a:miter lim="800000"/>
            <a:headEnd/>
            <a:tailEnd/>
          </a:ln>
        </p:spPr>
      </p:pic>
      <p:pic>
        <p:nvPicPr>
          <p:cNvPr id="27" name="Picture 18"/>
          <p:cNvPicPr>
            <a:picLocks noChangeAspect="1" noChangeArrowheads="1"/>
          </p:cNvPicPr>
          <p:nvPr/>
        </p:nvPicPr>
        <p:blipFill>
          <a:blip r:embed="rId6" cstate="print">
            <a:duotone>
              <a:schemeClr val="accent1">
                <a:shade val="45000"/>
                <a:satMod val="135000"/>
              </a:schemeClr>
              <a:prstClr val="white"/>
            </a:duotone>
          </a:blip>
          <a:srcRect r="44438"/>
          <a:stretch>
            <a:fillRect/>
          </a:stretch>
        </p:blipFill>
        <p:spPr bwMode="auto">
          <a:xfrm>
            <a:off x="8423920" y="6381328"/>
            <a:ext cx="720080" cy="486840"/>
          </a:xfrm>
          <a:prstGeom prst="rect">
            <a:avLst/>
          </a:prstGeom>
          <a:noFill/>
          <a:ln w="9525">
            <a:noFill/>
            <a:miter lim="800000"/>
            <a:headEnd/>
            <a:tailEnd/>
          </a:ln>
        </p:spPr>
      </p:pic>
      <p:pic>
        <p:nvPicPr>
          <p:cNvPr id="2059" name="Picture 14"/>
          <p:cNvPicPr>
            <a:picLocks noChangeAspect="1" noChangeArrowheads="1"/>
          </p:cNvPicPr>
          <p:nvPr/>
        </p:nvPicPr>
        <p:blipFill>
          <a:blip r:embed="rId7" cstate="print"/>
          <a:srcRect/>
          <a:stretch>
            <a:fillRect/>
          </a:stretch>
        </p:blipFill>
        <p:spPr bwMode="auto">
          <a:xfrm>
            <a:off x="3707904" y="332656"/>
            <a:ext cx="1801813" cy="1800225"/>
          </a:xfrm>
          <a:prstGeom prst="rect">
            <a:avLst/>
          </a:prstGeom>
          <a:noFill/>
          <a:ln w="9525">
            <a:noFill/>
            <a:miter lim="800000"/>
            <a:headEnd/>
            <a:tailEnd/>
          </a:ln>
        </p:spPr>
      </p:pic>
      <p:sp>
        <p:nvSpPr>
          <p:cNvPr id="13" name="TextBox 12"/>
          <p:cNvSpPr txBox="1"/>
          <p:nvPr/>
        </p:nvSpPr>
        <p:spPr>
          <a:xfrm>
            <a:off x="827584" y="5500702"/>
            <a:ext cx="7992888" cy="584775"/>
          </a:xfrm>
          <a:prstGeom prst="rect">
            <a:avLst/>
          </a:prstGeom>
          <a:noFill/>
        </p:spPr>
        <p:txBody>
          <a:bodyPr wrap="square" rtlCol="0">
            <a:spAutoFit/>
          </a:bodyPr>
          <a:lstStyle/>
          <a:p>
            <a:r>
              <a:rPr lang="ru-RU" sz="1600" i="1" dirty="0" smtClean="0">
                <a:solidFill>
                  <a:srgbClr val="23538D"/>
                </a:solidFill>
                <a:latin typeface="Arial Narrow" pitchFamily="34" charset="0"/>
              </a:rPr>
              <a:t>Директор Департамента условий и охраны труда Минтруда России</a:t>
            </a:r>
          </a:p>
          <a:p>
            <a:r>
              <a:rPr lang="ru-RU" sz="1600" b="1" i="1" dirty="0" smtClean="0">
                <a:solidFill>
                  <a:srgbClr val="23538D"/>
                </a:solidFill>
                <a:latin typeface="Arial Narrow" pitchFamily="34" charset="0"/>
              </a:rPr>
              <a:t>Корж Валерий Анатольевич</a:t>
            </a:r>
            <a:endParaRPr lang="ru-RU" sz="1600" b="1" i="1" dirty="0">
              <a:solidFill>
                <a:srgbClr val="23538D"/>
              </a:solidFill>
              <a:latin typeface="Arial Narrow"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bwMode="auto">
          <a:xfrm>
            <a:off x="179512" y="260648"/>
            <a:ext cx="8784976" cy="7920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b="1" i="0" u="none" strike="noStrike" kern="1200" cap="none" spc="0" normalizeH="0" baseline="0" noProof="0" dirty="0" smtClean="0">
                <a:ln>
                  <a:noFill/>
                </a:ln>
                <a:solidFill>
                  <a:schemeClr val="tx2"/>
                </a:solidFill>
                <a:effectLst/>
                <a:uLnTx/>
                <a:uFillTx/>
                <a:latin typeface="Arial Narrow" pitchFamily="34" charset="0"/>
                <a:ea typeface="+mj-ea"/>
                <a:cs typeface="+mj-cs"/>
              </a:rPr>
              <a:t>ГОСУДАРСТВЕННАЯ ЭКСПЕРТИЗА УСЛОВИЙ ТРУДА В ЦЕЛЯХ ОЦЕНКИ КАЧЕСТВА ПРОВЕДЕНИЯ СПЕЦИАЛЬНОЙ ОЦЕНКИ УСЛОВИЙ ТРУДА ПО ФЕДЕРАЛЬНЫМ ОКРУГАМ  (2015 ГОД)</a:t>
            </a:r>
          </a:p>
        </p:txBody>
      </p:sp>
      <p:pic>
        <p:nvPicPr>
          <p:cNvPr id="6" name="Picture 14"/>
          <p:cNvPicPr>
            <a:picLocks noChangeAspect="1" noChangeArrowheads="1"/>
          </p:cNvPicPr>
          <p:nvPr/>
        </p:nvPicPr>
        <p:blipFill>
          <a:blip r:embed="rId2" cstate="print"/>
          <a:srcRect/>
          <a:stretch>
            <a:fillRect/>
          </a:stretch>
        </p:blipFill>
        <p:spPr bwMode="auto">
          <a:xfrm>
            <a:off x="911225" y="0"/>
            <a:ext cx="1428750" cy="114300"/>
          </a:xfrm>
          <a:prstGeom prst="rect">
            <a:avLst/>
          </a:prstGeom>
          <a:noFill/>
          <a:ln w="9525">
            <a:noFill/>
            <a:miter lim="800000"/>
            <a:headEnd/>
            <a:tailEnd/>
          </a:ln>
        </p:spPr>
      </p:pic>
      <p:pic>
        <p:nvPicPr>
          <p:cNvPr id="7" name="Picture 13"/>
          <p:cNvPicPr>
            <a:picLocks noChangeAspect="1" noChangeArrowheads="1"/>
          </p:cNvPicPr>
          <p:nvPr/>
        </p:nvPicPr>
        <p:blipFill>
          <a:blip r:embed="rId3" cstate="print"/>
          <a:srcRect/>
          <a:stretch>
            <a:fillRect/>
          </a:stretch>
        </p:blipFill>
        <p:spPr bwMode="auto">
          <a:xfrm>
            <a:off x="1619672" y="6561626"/>
            <a:ext cx="1080666" cy="296373"/>
          </a:xfrm>
          <a:prstGeom prst="rect">
            <a:avLst/>
          </a:prstGeom>
          <a:noFill/>
          <a:ln w="9525">
            <a:noFill/>
            <a:miter lim="800000"/>
            <a:headEnd/>
            <a:tailEnd/>
          </a:ln>
        </p:spPr>
      </p:pic>
      <p:sp>
        <p:nvSpPr>
          <p:cNvPr id="8"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9" name="Прямоугольник 8"/>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graphicFrame>
        <p:nvGraphicFramePr>
          <p:cNvPr id="12" name="Диаграмма 11"/>
          <p:cNvGraphicFramePr/>
          <p:nvPr/>
        </p:nvGraphicFramePr>
        <p:xfrm>
          <a:off x="0" y="1196752"/>
          <a:ext cx="9144000" cy="25922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Диаграмма 12"/>
          <p:cNvGraphicFramePr/>
          <p:nvPr/>
        </p:nvGraphicFramePr>
        <p:xfrm>
          <a:off x="611560" y="3933056"/>
          <a:ext cx="8064896" cy="2664296"/>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13"/>
          <p:cNvSpPr txBox="1"/>
          <p:nvPr/>
        </p:nvSpPr>
        <p:spPr>
          <a:xfrm>
            <a:off x="1763688" y="1268760"/>
            <a:ext cx="1800200" cy="307777"/>
          </a:xfrm>
          <a:prstGeom prst="rect">
            <a:avLst/>
          </a:prstGeom>
          <a:noFill/>
        </p:spPr>
        <p:txBody>
          <a:bodyPr wrap="square" rtlCol="0">
            <a:spAutoFit/>
          </a:bodyPr>
          <a:lstStyle/>
          <a:p>
            <a:r>
              <a:rPr lang="ru-RU" sz="1400" dirty="0" smtClean="0">
                <a:solidFill>
                  <a:srgbClr val="C00000"/>
                </a:solidFill>
                <a:latin typeface="Arial Narrow" pitchFamily="34" charset="0"/>
              </a:rPr>
              <a:t>Центральный ФО</a:t>
            </a:r>
            <a:endParaRPr lang="ru-RU" sz="1400" dirty="0">
              <a:solidFill>
                <a:srgbClr val="C00000"/>
              </a:solidFill>
              <a:latin typeface="Arial Narrow" pitchFamily="34" charset="0"/>
            </a:endParaRPr>
          </a:p>
        </p:txBody>
      </p:sp>
      <p:sp>
        <p:nvSpPr>
          <p:cNvPr id="15" name="TextBox 14"/>
          <p:cNvSpPr txBox="1"/>
          <p:nvPr/>
        </p:nvSpPr>
        <p:spPr>
          <a:xfrm>
            <a:off x="3563888" y="4077072"/>
            <a:ext cx="2088232" cy="307777"/>
          </a:xfrm>
          <a:prstGeom prst="rect">
            <a:avLst/>
          </a:prstGeom>
          <a:noFill/>
        </p:spPr>
        <p:txBody>
          <a:bodyPr wrap="square" rtlCol="0">
            <a:spAutoFit/>
          </a:bodyPr>
          <a:lstStyle/>
          <a:p>
            <a:r>
              <a:rPr lang="ru-RU" sz="1400" dirty="0" smtClean="0">
                <a:solidFill>
                  <a:srgbClr val="C00000"/>
                </a:solidFill>
                <a:latin typeface="Arial Narrow" pitchFamily="34" charset="0"/>
              </a:rPr>
              <a:t>Северо-Западный ФО</a:t>
            </a:r>
            <a:endParaRPr lang="ru-RU" sz="1400" dirty="0">
              <a:solidFill>
                <a:srgbClr val="C00000"/>
              </a:solidFill>
              <a:latin typeface="Arial Narrow" pitchFamily="34" charset="0"/>
            </a:endParaRPr>
          </a:p>
        </p:txBody>
      </p:sp>
      <p:sp>
        <p:nvSpPr>
          <p:cNvPr id="20" name="Номер слайда 3"/>
          <p:cNvSpPr>
            <a:spLocks noGrp="1"/>
          </p:cNvSpPr>
          <p:nvPr>
            <p:ph type="sldNum" sz="quarter" idx="12"/>
          </p:nvPr>
        </p:nvSpPr>
        <p:spPr bwMode="auto">
          <a:xfrm>
            <a:off x="6876256" y="6381328"/>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4C94465F-E747-4495-9EA1-CDBFFEAE22BC}" type="slidenum">
              <a:rPr lang="ru-RU" sz="1800" smtClean="0">
                <a:solidFill>
                  <a:srgbClr val="626262"/>
                </a:solidFill>
                <a:latin typeface="Arial Black" pitchFamily="34" charset="0"/>
                <a:cs typeface="Arial" pitchFamily="34" charset="0"/>
              </a:rPr>
              <a:pPr fontAlgn="base">
                <a:spcBef>
                  <a:spcPct val="20000"/>
                </a:spcBef>
                <a:spcAft>
                  <a:spcPct val="0"/>
                </a:spcAft>
              </a:pPr>
              <a:t>10</a:t>
            </a:fld>
            <a:endParaRPr lang="ru-RU" sz="1800" dirty="0" smtClean="0">
              <a:solidFill>
                <a:srgbClr val="626262"/>
              </a:solidFill>
              <a:latin typeface="Arial Black"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bwMode="auto">
          <a:xfrm>
            <a:off x="179512" y="260648"/>
            <a:ext cx="8784976" cy="7920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b="1" i="0" u="none" strike="noStrike" kern="1200" cap="none" spc="0" normalizeH="0" baseline="0" noProof="0" dirty="0" smtClean="0">
                <a:ln>
                  <a:noFill/>
                </a:ln>
                <a:solidFill>
                  <a:schemeClr val="tx2"/>
                </a:solidFill>
                <a:effectLst/>
                <a:uLnTx/>
                <a:uFillTx/>
                <a:latin typeface="Arial Narrow" pitchFamily="34" charset="0"/>
                <a:ea typeface="+mj-ea"/>
                <a:cs typeface="+mj-cs"/>
              </a:rPr>
              <a:t>ГОСУДАРСТВЕННАЯ ЭКСПЕРТИЗА УСЛОВИЙ ТРУДА В ЦЕЛЯХ ОЦЕНКИ КАЧЕСТВА ПРОВЕДЕНИЯ СПЕЦИАЛЬНОЙ ОЦЕНКИ УСЛОВИЙ ТРУДА ПО ФЕДЕРАЛЬНЫМ ОКРУГАМ  (2015 ГОД)</a:t>
            </a:r>
          </a:p>
        </p:txBody>
      </p:sp>
      <p:pic>
        <p:nvPicPr>
          <p:cNvPr id="6" name="Picture 14"/>
          <p:cNvPicPr>
            <a:picLocks noChangeAspect="1" noChangeArrowheads="1"/>
          </p:cNvPicPr>
          <p:nvPr/>
        </p:nvPicPr>
        <p:blipFill>
          <a:blip r:embed="rId2" cstate="print"/>
          <a:srcRect/>
          <a:stretch>
            <a:fillRect/>
          </a:stretch>
        </p:blipFill>
        <p:spPr bwMode="auto">
          <a:xfrm>
            <a:off x="911225" y="0"/>
            <a:ext cx="1428750" cy="114300"/>
          </a:xfrm>
          <a:prstGeom prst="rect">
            <a:avLst/>
          </a:prstGeom>
          <a:noFill/>
          <a:ln w="9525">
            <a:noFill/>
            <a:miter lim="800000"/>
            <a:headEnd/>
            <a:tailEnd/>
          </a:ln>
        </p:spPr>
      </p:pic>
      <p:pic>
        <p:nvPicPr>
          <p:cNvPr id="7" name="Picture 13"/>
          <p:cNvPicPr>
            <a:picLocks noChangeAspect="1" noChangeArrowheads="1"/>
          </p:cNvPicPr>
          <p:nvPr/>
        </p:nvPicPr>
        <p:blipFill>
          <a:blip r:embed="rId3" cstate="print"/>
          <a:srcRect/>
          <a:stretch>
            <a:fillRect/>
          </a:stretch>
        </p:blipFill>
        <p:spPr bwMode="auto">
          <a:xfrm>
            <a:off x="1619672" y="6561626"/>
            <a:ext cx="1080666" cy="296373"/>
          </a:xfrm>
          <a:prstGeom prst="rect">
            <a:avLst/>
          </a:prstGeom>
          <a:noFill/>
          <a:ln w="9525">
            <a:noFill/>
            <a:miter lim="800000"/>
            <a:headEnd/>
            <a:tailEnd/>
          </a:ln>
        </p:spPr>
      </p:pic>
      <p:sp>
        <p:nvSpPr>
          <p:cNvPr id="8"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9" name="Прямоугольник 8"/>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20" name="Номер слайда 3"/>
          <p:cNvSpPr>
            <a:spLocks noGrp="1"/>
          </p:cNvSpPr>
          <p:nvPr>
            <p:ph type="sldNum" sz="quarter" idx="12"/>
          </p:nvPr>
        </p:nvSpPr>
        <p:spPr bwMode="auto">
          <a:xfrm>
            <a:off x="6876256" y="6381328"/>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4C94465F-E747-4495-9EA1-CDBFFEAE22BC}" type="slidenum">
              <a:rPr lang="ru-RU" sz="1800" smtClean="0">
                <a:solidFill>
                  <a:srgbClr val="626262"/>
                </a:solidFill>
                <a:latin typeface="Arial Black" pitchFamily="34" charset="0"/>
                <a:cs typeface="Arial" pitchFamily="34" charset="0"/>
              </a:rPr>
              <a:pPr fontAlgn="base">
                <a:spcBef>
                  <a:spcPct val="20000"/>
                </a:spcBef>
                <a:spcAft>
                  <a:spcPct val="0"/>
                </a:spcAft>
              </a:pPr>
              <a:t>11</a:t>
            </a:fld>
            <a:endParaRPr lang="ru-RU" sz="1800" dirty="0" smtClean="0">
              <a:solidFill>
                <a:srgbClr val="626262"/>
              </a:solidFill>
              <a:latin typeface="Arial Black" pitchFamily="34" charset="0"/>
              <a:cs typeface="Arial" pitchFamily="34" charset="0"/>
            </a:endParaRPr>
          </a:p>
        </p:txBody>
      </p:sp>
      <p:graphicFrame>
        <p:nvGraphicFramePr>
          <p:cNvPr id="21" name="Диаграмма 20"/>
          <p:cNvGraphicFramePr/>
          <p:nvPr/>
        </p:nvGraphicFramePr>
        <p:xfrm>
          <a:off x="179512" y="1052736"/>
          <a:ext cx="8856984" cy="2880320"/>
        </p:xfrm>
        <a:graphic>
          <a:graphicData uri="http://schemas.openxmlformats.org/drawingml/2006/chart">
            <c:chart xmlns:c="http://schemas.openxmlformats.org/drawingml/2006/chart" xmlns:r="http://schemas.openxmlformats.org/officeDocument/2006/relationships" r:id="rId4"/>
          </a:graphicData>
        </a:graphic>
      </p:graphicFrame>
      <p:sp>
        <p:nvSpPr>
          <p:cNvPr id="22" name="TextBox 21"/>
          <p:cNvSpPr txBox="1"/>
          <p:nvPr/>
        </p:nvSpPr>
        <p:spPr>
          <a:xfrm>
            <a:off x="2483768" y="1124744"/>
            <a:ext cx="1512168" cy="307777"/>
          </a:xfrm>
          <a:prstGeom prst="rect">
            <a:avLst/>
          </a:prstGeom>
          <a:noFill/>
        </p:spPr>
        <p:txBody>
          <a:bodyPr wrap="square" rtlCol="0">
            <a:spAutoFit/>
          </a:bodyPr>
          <a:lstStyle/>
          <a:p>
            <a:r>
              <a:rPr lang="ru-RU" sz="1400" dirty="0" smtClean="0">
                <a:solidFill>
                  <a:srgbClr val="C00000"/>
                </a:solidFill>
                <a:latin typeface="Arial Narrow" pitchFamily="34" charset="0"/>
              </a:rPr>
              <a:t>Приволжский ФО</a:t>
            </a:r>
            <a:endParaRPr lang="ru-RU" sz="1400" dirty="0">
              <a:solidFill>
                <a:srgbClr val="C00000"/>
              </a:solidFill>
              <a:latin typeface="Arial Narrow" pitchFamily="34" charset="0"/>
            </a:endParaRPr>
          </a:p>
        </p:txBody>
      </p:sp>
      <p:graphicFrame>
        <p:nvGraphicFramePr>
          <p:cNvPr id="23" name="Диаграмма 22"/>
          <p:cNvGraphicFramePr/>
          <p:nvPr/>
        </p:nvGraphicFramePr>
        <p:xfrm>
          <a:off x="467544" y="3861048"/>
          <a:ext cx="8424936" cy="2736304"/>
        </p:xfrm>
        <a:graphic>
          <a:graphicData uri="http://schemas.openxmlformats.org/drawingml/2006/chart">
            <c:chart xmlns:c="http://schemas.openxmlformats.org/drawingml/2006/chart" xmlns:r="http://schemas.openxmlformats.org/officeDocument/2006/relationships" r:id="rId5"/>
          </a:graphicData>
        </a:graphic>
      </p:graphicFrame>
      <p:sp>
        <p:nvSpPr>
          <p:cNvPr id="24" name="TextBox 23"/>
          <p:cNvSpPr txBox="1"/>
          <p:nvPr/>
        </p:nvSpPr>
        <p:spPr>
          <a:xfrm>
            <a:off x="2699792" y="3933056"/>
            <a:ext cx="1692696" cy="307777"/>
          </a:xfrm>
          <a:prstGeom prst="rect">
            <a:avLst/>
          </a:prstGeom>
          <a:noFill/>
        </p:spPr>
        <p:txBody>
          <a:bodyPr wrap="square" rtlCol="0">
            <a:spAutoFit/>
          </a:bodyPr>
          <a:lstStyle/>
          <a:p>
            <a:r>
              <a:rPr lang="ru-RU" sz="1400" dirty="0" smtClean="0">
                <a:solidFill>
                  <a:srgbClr val="C00000"/>
                </a:solidFill>
                <a:latin typeface="Arial Narrow" pitchFamily="34" charset="0"/>
              </a:rPr>
              <a:t>Сибирский ФО</a:t>
            </a:r>
            <a:endParaRPr lang="ru-RU" sz="1400" dirty="0">
              <a:solidFill>
                <a:srgbClr val="C00000"/>
              </a:solidFill>
              <a:latin typeface="Arial Narrow"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bwMode="auto">
          <a:xfrm>
            <a:off x="179512" y="260648"/>
            <a:ext cx="8784976" cy="7920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b="1" i="0" u="none" strike="noStrike" kern="1200" cap="none" spc="0" normalizeH="0" baseline="0" noProof="0" dirty="0" smtClean="0">
                <a:ln>
                  <a:noFill/>
                </a:ln>
                <a:solidFill>
                  <a:schemeClr val="tx2"/>
                </a:solidFill>
                <a:effectLst/>
                <a:uLnTx/>
                <a:uFillTx/>
                <a:latin typeface="Arial Narrow" pitchFamily="34" charset="0"/>
                <a:ea typeface="+mj-ea"/>
                <a:cs typeface="+mj-cs"/>
              </a:rPr>
              <a:t>ГОСУДАРСТВЕННАЯ ЭКСПЕРТИЗА УСЛОВИЙ ТРУДА В ЦЕЛЯХ ОЦЕНКИ КАЧЕСТВА ПРОВЕДЕНИЯ СПЕЦИАЛЬНОЙ ОЦЕНКИ УСЛОВИЙ ТРУДА ПО ФЕДЕРАЛЬНЫМ ОКРУГАМ  (2015 ГОД)</a:t>
            </a:r>
          </a:p>
        </p:txBody>
      </p:sp>
      <p:pic>
        <p:nvPicPr>
          <p:cNvPr id="6" name="Picture 14"/>
          <p:cNvPicPr>
            <a:picLocks noChangeAspect="1" noChangeArrowheads="1"/>
          </p:cNvPicPr>
          <p:nvPr/>
        </p:nvPicPr>
        <p:blipFill>
          <a:blip r:embed="rId2" cstate="print"/>
          <a:srcRect/>
          <a:stretch>
            <a:fillRect/>
          </a:stretch>
        </p:blipFill>
        <p:spPr bwMode="auto">
          <a:xfrm>
            <a:off x="911225" y="0"/>
            <a:ext cx="1428750" cy="114300"/>
          </a:xfrm>
          <a:prstGeom prst="rect">
            <a:avLst/>
          </a:prstGeom>
          <a:noFill/>
          <a:ln w="9525">
            <a:noFill/>
            <a:miter lim="800000"/>
            <a:headEnd/>
            <a:tailEnd/>
          </a:ln>
        </p:spPr>
      </p:pic>
      <p:pic>
        <p:nvPicPr>
          <p:cNvPr id="7" name="Picture 13"/>
          <p:cNvPicPr>
            <a:picLocks noChangeAspect="1" noChangeArrowheads="1"/>
          </p:cNvPicPr>
          <p:nvPr/>
        </p:nvPicPr>
        <p:blipFill>
          <a:blip r:embed="rId3" cstate="print"/>
          <a:srcRect/>
          <a:stretch>
            <a:fillRect/>
          </a:stretch>
        </p:blipFill>
        <p:spPr bwMode="auto">
          <a:xfrm>
            <a:off x="1619672" y="6561626"/>
            <a:ext cx="1080666" cy="296373"/>
          </a:xfrm>
          <a:prstGeom prst="rect">
            <a:avLst/>
          </a:prstGeom>
          <a:noFill/>
          <a:ln w="9525">
            <a:noFill/>
            <a:miter lim="800000"/>
            <a:headEnd/>
            <a:tailEnd/>
          </a:ln>
        </p:spPr>
      </p:pic>
      <p:sp>
        <p:nvSpPr>
          <p:cNvPr id="8"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9" name="Прямоугольник 8"/>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graphicFrame>
        <p:nvGraphicFramePr>
          <p:cNvPr id="16" name="Диаграмма 15"/>
          <p:cNvGraphicFramePr/>
          <p:nvPr/>
        </p:nvGraphicFramePr>
        <p:xfrm>
          <a:off x="539552" y="1196752"/>
          <a:ext cx="8352928" cy="2880320"/>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p:cNvSpPr txBox="1"/>
          <p:nvPr/>
        </p:nvSpPr>
        <p:spPr>
          <a:xfrm>
            <a:off x="3779912" y="1412776"/>
            <a:ext cx="1440160" cy="307777"/>
          </a:xfrm>
          <a:prstGeom prst="rect">
            <a:avLst/>
          </a:prstGeom>
          <a:noFill/>
        </p:spPr>
        <p:txBody>
          <a:bodyPr wrap="square" rtlCol="0">
            <a:spAutoFit/>
          </a:bodyPr>
          <a:lstStyle/>
          <a:p>
            <a:r>
              <a:rPr lang="ru-RU" sz="1400" dirty="0" smtClean="0">
                <a:solidFill>
                  <a:srgbClr val="C00000"/>
                </a:solidFill>
                <a:latin typeface="Arial Narrow" pitchFamily="34" charset="0"/>
              </a:rPr>
              <a:t>Южный ФО</a:t>
            </a:r>
            <a:endParaRPr lang="ru-RU" sz="1400" dirty="0">
              <a:solidFill>
                <a:srgbClr val="C00000"/>
              </a:solidFill>
              <a:latin typeface="Arial Narrow" pitchFamily="34" charset="0"/>
            </a:endParaRPr>
          </a:p>
        </p:txBody>
      </p:sp>
      <p:graphicFrame>
        <p:nvGraphicFramePr>
          <p:cNvPr id="18" name="Диаграмма 17"/>
          <p:cNvGraphicFramePr/>
          <p:nvPr/>
        </p:nvGraphicFramePr>
        <p:xfrm>
          <a:off x="251520" y="3933056"/>
          <a:ext cx="8712968" cy="2664296"/>
        </p:xfrm>
        <a:graphic>
          <a:graphicData uri="http://schemas.openxmlformats.org/drawingml/2006/chart">
            <c:chart xmlns:c="http://schemas.openxmlformats.org/drawingml/2006/chart" xmlns:r="http://schemas.openxmlformats.org/officeDocument/2006/relationships" r:id="rId5"/>
          </a:graphicData>
        </a:graphic>
      </p:graphicFrame>
      <p:sp>
        <p:nvSpPr>
          <p:cNvPr id="19" name="TextBox 18"/>
          <p:cNvSpPr txBox="1"/>
          <p:nvPr/>
        </p:nvSpPr>
        <p:spPr>
          <a:xfrm>
            <a:off x="3707904" y="4509120"/>
            <a:ext cx="2088232" cy="307777"/>
          </a:xfrm>
          <a:prstGeom prst="rect">
            <a:avLst/>
          </a:prstGeom>
          <a:noFill/>
        </p:spPr>
        <p:txBody>
          <a:bodyPr wrap="square" rtlCol="0">
            <a:spAutoFit/>
          </a:bodyPr>
          <a:lstStyle/>
          <a:p>
            <a:r>
              <a:rPr lang="ru-RU" sz="1400" dirty="0" err="1" smtClean="0">
                <a:solidFill>
                  <a:srgbClr val="C00000"/>
                </a:solidFill>
                <a:latin typeface="Arial Narrow" pitchFamily="34" charset="0"/>
              </a:rPr>
              <a:t>Северо-Кавказский</a:t>
            </a:r>
            <a:r>
              <a:rPr lang="ru-RU" sz="1400" dirty="0" smtClean="0">
                <a:solidFill>
                  <a:srgbClr val="C00000"/>
                </a:solidFill>
                <a:latin typeface="Arial Narrow" pitchFamily="34" charset="0"/>
              </a:rPr>
              <a:t> ФО </a:t>
            </a:r>
            <a:endParaRPr lang="ru-RU" sz="1400" dirty="0">
              <a:solidFill>
                <a:srgbClr val="C00000"/>
              </a:solidFill>
              <a:latin typeface="Arial Narrow" pitchFamily="34" charset="0"/>
            </a:endParaRPr>
          </a:p>
        </p:txBody>
      </p:sp>
      <p:sp>
        <p:nvSpPr>
          <p:cNvPr id="20" name="Номер слайда 3"/>
          <p:cNvSpPr>
            <a:spLocks noGrp="1"/>
          </p:cNvSpPr>
          <p:nvPr>
            <p:ph type="sldNum" sz="quarter" idx="12"/>
          </p:nvPr>
        </p:nvSpPr>
        <p:spPr bwMode="auto">
          <a:xfrm>
            <a:off x="6876256" y="6381328"/>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4C94465F-E747-4495-9EA1-CDBFFEAE22BC}" type="slidenum">
              <a:rPr lang="ru-RU" sz="1800" smtClean="0">
                <a:solidFill>
                  <a:srgbClr val="626262"/>
                </a:solidFill>
                <a:latin typeface="Arial Black" pitchFamily="34" charset="0"/>
                <a:cs typeface="Arial" pitchFamily="34" charset="0"/>
              </a:rPr>
              <a:pPr fontAlgn="base">
                <a:spcBef>
                  <a:spcPct val="20000"/>
                </a:spcBef>
                <a:spcAft>
                  <a:spcPct val="0"/>
                </a:spcAft>
              </a:pPr>
              <a:t>12</a:t>
            </a:fld>
            <a:endParaRPr lang="ru-RU" sz="1800" dirty="0" smtClean="0">
              <a:solidFill>
                <a:srgbClr val="626262"/>
              </a:solidFill>
              <a:latin typeface="Arial Black"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bwMode="auto">
          <a:xfrm>
            <a:off x="179512" y="260648"/>
            <a:ext cx="8784976" cy="7920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b="1" i="0" u="none" strike="noStrike" kern="1200" cap="none" spc="0" normalizeH="0" baseline="0" noProof="0" dirty="0" smtClean="0">
                <a:ln>
                  <a:noFill/>
                </a:ln>
                <a:solidFill>
                  <a:schemeClr val="tx2"/>
                </a:solidFill>
                <a:effectLst/>
                <a:uLnTx/>
                <a:uFillTx/>
                <a:latin typeface="Arial Narrow" pitchFamily="34" charset="0"/>
                <a:ea typeface="+mj-ea"/>
                <a:cs typeface="+mj-cs"/>
              </a:rPr>
              <a:t>ГОСУДАРСТВЕННАЯ ЭКСПЕРТИЗА УСЛОВИЙ ТРУДА В ЦЕЛЯХ ОЦЕНКИ КАЧЕСТВА ПРОВЕДЕНИЯ СПЕЦИАЛЬНОЙ ОЦЕНКИ УСЛОВИЙ ТРУДА ПО ФЕДЕРАЛЬНЫМ ОКРУГАМ  (2015 ГОД)</a:t>
            </a:r>
          </a:p>
        </p:txBody>
      </p:sp>
      <p:pic>
        <p:nvPicPr>
          <p:cNvPr id="6" name="Picture 14"/>
          <p:cNvPicPr>
            <a:picLocks noChangeAspect="1" noChangeArrowheads="1"/>
          </p:cNvPicPr>
          <p:nvPr/>
        </p:nvPicPr>
        <p:blipFill>
          <a:blip r:embed="rId2" cstate="print"/>
          <a:srcRect/>
          <a:stretch>
            <a:fillRect/>
          </a:stretch>
        </p:blipFill>
        <p:spPr bwMode="auto">
          <a:xfrm>
            <a:off x="911225" y="0"/>
            <a:ext cx="1428750" cy="114300"/>
          </a:xfrm>
          <a:prstGeom prst="rect">
            <a:avLst/>
          </a:prstGeom>
          <a:noFill/>
          <a:ln w="9525">
            <a:noFill/>
            <a:miter lim="800000"/>
            <a:headEnd/>
            <a:tailEnd/>
          </a:ln>
        </p:spPr>
      </p:pic>
      <p:pic>
        <p:nvPicPr>
          <p:cNvPr id="7" name="Picture 13"/>
          <p:cNvPicPr>
            <a:picLocks noChangeAspect="1" noChangeArrowheads="1"/>
          </p:cNvPicPr>
          <p:nvPr/>
        </p:nvPicPr>
        <p:blipFill>
          <a:blip r:embed="rId3" cstate="print"/>
          <a:srcRect/>
          <a:stretch>
            <a:fillRect/>
          </a:stretch>
        </p:blipFill>
        <p:spPr bwMode="auto">
          <a:xfrm>
            <a:off x="1619672" y="6561626"/>
            <a:ext cx="1080666" cy="296373"/>
          </a:xfrm>
          <a:prstGeom prst="rect">
            <a:avLst/>
          </a:prstGeom>
          <a:noFill/>
          <a:ln w="9525">
            <a:noFill/>
            <a:miter lim="800000"/>
            <a:headEnd/>
            <a:tailEnd/>
          </a:ln>
        </p:spPr>
      </p:pic>
      <p:sp>
        <p:nvSpPr>
          <p:cNvPr id="8"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9" name="Прямоугольник 8"/>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graphicFrame>
        <p:nvGraphicFramePr>
          <p:cNvPr id="13" name="Диаграмма 12"/>
          <p:cNvGraphicFramePr/>
          <p:nvPr/>
        </p:nvGraphicFramePr>
        <p:xfrm>
          <a:off x="611560" y="1268760"/>
          <a:ext cx="8352928" cy="2664296"/>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Box 14"/>
          <p:cNvSpPr txBox="1"/>
          <p:nvPr/>
        </p:nvSpPr>
        <p:spPr>
          <a:xfrm>
            <a:off x="4716016" y="1628800"/>
            <a:ext cx="1512168" cy="307777"/>
          </a:xfrm>
          <a:prstGeom prst="rect">
            <a:avLst/>
          </a:prstGeom>
          <a:noFill/>
        </p:spPr>
        <p:txBody>
          <a:bodyPr wrap="square" rtlCol="0">
            <a:spAutoFit/>
          </a:bodyPr>
          <a:lstStyle/>
          <a:p>
            <a:r>
              <a:rPr lang="ru-RU" sz="1400" dirty="0" smtClean="0">
                <a:solidFill>
                  <a:srgbClr val="C00000"/>
                </a:solidFill>
                <a:latin typeface="Arial Narrow" pitchFamily="34" charset="0"/>
              </a:rPr>
              <a:t>Уральский ФО</a:t>
            </a:r>
          </a:p>
        </p:txBody>
      </p:sp>
      <p:graphicFrame>
        <p:nvGraphicFramePr>
          <p:cNvPr id="18" name="Диаграмма 17"/>
          <p:cNvGraphicFramePr/>
          <p:nvPr/>
        </p:nvGraphicFramePr>
        <p:xfrm>
          <a:off x="467544" y="3789040"/>
          <a:ext cx="8496944" cy="2780928"/>
        </p:xfrm>
        <a:graphic>
          <a:graphicData uri="http://schemas.openxmlformats.org/drawingml/2006/chart">
            <c:chart xmlns:c="http://schemas.openxmlformats.org/drawingml/2006/chart" xmlns:r="http://schemas.openxmlformats.org/officeDocument/2006/relationships" r:id="rId5"/>
          </a:graphicData>
        </a:graphic>
      </p:graphicFrame>
      <p:sp>
        <p:nvSpPr>
          <p:cNvPr id="19" name="TextBox 18"/>
          <p:cNvSpPr txBox="1"/>
          <p:nvPr/>
        </p:nvSpPr>
        <p:spPr>
          <a:xfrm>
            <a:off x="6444208" y="4365104"/>
            <a:ext cx="2088232" cy="307777"/>
          </a:xfrm>
          <a:prstGeom prst="rect">
            <a:avLst/>
          </a:prstGeom>
          <a:noFill/>
        </p:spPr>
        <p:txBody>
          <a:bodyPr wrap="square" rtlCol="0">
            <a:spAutoFit/>
          </a:bodyPr>
          <a:lstStyle/>
          <a:p>
            <a:r>
              <a:rPr lang="ru-RU" sz="1400" dirty="0" smtClean="0">
                <a:solidFill>
                  <a:srgbClr val="C00000"/>
                </a:solidFill>
                <a:latin typeface="Arial Narrow" pitchFamily="34" charset="0"/>
              </a:rPr>
              <a:t>Дальневосточный ФО </a:t>
            </a:r>
            <a:endParaRPr lang="ru-RU" sz="1400" dirty="0">
              <a:solidFill>
                <a:srgbClr val="C00000"/>
              </a:solidFill>
              <a:latin typeface="Arial Narrow" pitchFamily="34" charset="0"/>
            </a:endParaRPr>
          </a:p>
        </p:txBody>
      </p:sp>
      <p:sp>
        <p:nvSpPr>
          <p:cNvPr id="20" name="Номер слайда 3"/>
          <p:cNvSpPr>
            <a:spLocks noGrp="1"/>
          </p:cNvSpPr>
          <p:nvPr>
            <p:ph type="sldNum" sz="quarter" idx="12"/>
          </p:nvPr>
        </p:nvSpPr>
        <p:spPr bwMode="auto">
          <a:xfrm>
            <a:off x="6876256" y="6381328"/>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4C94465F-E747-4495-9EA1-CDBFFEAE22BC}" type="slidenum">
              <a:rPr lang="ru-RU" sz="1800" smtClean="0">
                <a:solidFill>
                  <a:srgbClr val="626262"/>
                </a:solidFill>
                <a:latin typeface="Arial Black" pitchFamily="34" charset="0"/>
                <a:cs typeface="Arial" pitchFamily="34" charset="0"/>
              </a:rPr>
              <a:pPr fontAlgn="base">
                <a:spcBef>
                  <a:spcPct val="20000"/>
                </a:spcBef>
                <a:spcAft>
                  <a:spcPct val="0"/>
                </a:spcAft>
              </a:pPr>
              <a:t>13</a:t>
            </a:fld>
            <a:endParaRPr lang="ru-RU" sz="1800" dirty="0" smtClean="0">
              <a:solidFill>
                <a:srgbClr val="626262"/>
              </a:solidFill>
              <a:latin typeface="Arial Black"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Номер слайда 3"/>
          <p:cNvSpPr>
            <a:spLocks noGrp="1"/>
          </p:cNvSpPr>
          <p:nvPr>
            <p:ph type="sldNum" sz="quarter" idx="12"/>
          </p:nvPr>
        </p:nvSpPr>
        <p:spPr bwMode="auto">
          <a:xfrm>
            <a:off x="6876256" y="6381328"/>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4C94465F-E747-4495-9EA1-CDBFFEAE22BC}" type="slidenum">
              <a:rPr lang="ru-RU" sz="1800" smtClean="0">
                <a:solidFill>
                  <a:srgbClr val="626262"/>
                </a:solidFill>
                <a:latin typeface="Arial Black" pitchFamily="34" charset="0"/>
                <a:cs typeface="Arial" pitchFamily="34" charset="0"/>
              </a:rPr>
              <a:pPr fontAlgn="base">
                <a:spcBef>
                  <a:spcPct val="20000"/>
                </a:spcBef>
                <a:spcAft>
                  <a:spcPct val="0"/>
                </a:spcAft>
              </a:pPr>
              <a:t>14</a:t>
            </a:fld>
            <a:endParaRPr lang="ru-RU" sz="1800" dirty="0" smtClean="0">
              <a:solidFill>
                <a:srgbClr val="626262"/>
              </a:solidFill>
              <a:latin typeface="Arial Black" pitchFamily="34" charset="0"/>
              <a:cs typeface="Arial" pitchFamily="34" charset="0"/>
            </a:endParaRPr>
          </a:p>
        </p:txBody>
      </p:sp>
      <p:sp>
        <p:nvSpPr>
          <p:cNvPr id="49155" name="Заголовок 1"/>
          <p:cNvSpPr>
            <a:spLocks noGrp="1"/>
          </p:cNvSpPr>
          <p:nvPr>
            <p:ph type="title"/>
          </p:nvPr>
        </p:nvSpPr>
        <p:spPr>
          <a:xfrm>
            <a:off x="0" y="0"/>
            <a:ext cx="9144000" cy="792087"/>
          </a:xfrm>
        </p:spPr>
        <p:txBody>
          <a:bodyPr/>
          <a:lstStyle/>
          <a:p>
            <a:r>
              <a:rPr lang="ru-RU" sz="1800" b="1" dirty="0" smtClean="0">
                <a:solidFill>
                  <a:schemeClr val="tx2"/>
                </a:solidFill>
                <a:latin typeface="Arial Narrow" pitchFamily="34" charset="0"/>
              </a:rPr>
              <a:t>РЕЗУЛЬТАТЫ ГОСУДАРСТВЕННОЙ </a:t>
            </a:r>
            <a:br>
              <a:rPr lang="ru-RU" sz="1800" b="1" dirty="0" smtClean="0">
                <a:solidFill>
                  <a:schemeClr val="tx2"/>
                </a:solidFill>
                <a:latin typeface="Arial Narrow" pitchFamily="34" charset="0"/>
              </a:rPr>
            </a:br>
            <a:r>
              <a:rPr lang="ru-RU" sz="1800" b="1" dirty="0" smtClean="0">
                <a:solidFill>
                  <a:schemeClr val="tx2"/>
                </a:solidFill>
                <a:latin typeface="Arial Narrow" pitchFamily="34" charset="0"/>
              </a:rPr>
              <a:t>ЭКСПЕРТИЗЫ УСЛОВИЙ ТРУДА ПО ВИДАМ ЭКСПЕРТИЗ (2015 ГОД)</a:t>
            </a:r>
          </a:p>
        </p:txBody>
      </p:sp>
      <p:pic>
        <p:nvPicPr>
          <p:cNvPr id="49156" name="Picture 13"/>
          <p:cNvPicPr>
            <a:picLocks noChangeAspect="1" noChangeArrowheads="1"/>
          </p:cNvPicPr>
          <p:nvPr/>
        </p:nvPicPr>
        <p:blipFill>
          <a:blip r:embed="rId2" cstate="print"/>
          <a:srcRect/>
          <a:stretch>
            <a:fillRect/>
          </a:stretch>
        </p:blipFill>
        <p:spPr bwMode="auto">
          <a:xfrm>
            <a:off x="900113" y="6364288"/>
            <a:ext cx="1800225" cy="493712"/>
          </a:xfrm>
          <a:prstGeom prst="rect">
            <a:avLst/>
          </a:prstGeom>
          <a:noFill/>
          <a:ln w="9525">
            <a:noFill/>
            <a:miter lim="800000"/>
            <a:headEnd/>
            <a:tailEnd/>
          </a:ln>
        </p:spPr>
      </p:pic>
      <p:sp>
        <p:nvSpPr>
          <p:cNvPr id="49157"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49158"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26" name="Прямоугольник 25"/>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graphicFrame>
        <p:nvGraphicFramePr>
          <p:cNvPr id="12" name="Диаграмма 11"/>
          <p:cNvGraphicFramePr/>
          <p:nvPr/>
        </p:nvGraphicFramePr>
        <p:xfrm>
          <a:off x="251520" y="908720"/>
          <a:ext cx="8352928" cy="496855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Номер слайда 3"/>
          <p:cNvSpPr>
            <a:spLocks noGrp="1"/>
          </p:cNvSpPr>
          <p:nvPr>
            <p:ph type="sldNum" sz="quarter" idx="12"/>
          </p:nvPr>
        </p:nvSpPr>
        <p:spPr bwMode="auto">
          <a:xfrm>
            <a:off x="6588125" y="6381750"/>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2121A1F7-EADE-4704-B78F-B2C44082F88A}" type="slidenum">
              <a:rPr lang="ru-RU" sz="1800" smtClean="0">
                <a:solidFill>
                  <a:srgbClr val="626262"/>
                </a:solidFill>
                <a:latin typeface="Arial Black" pitchFamily="34" charset="0"/>
                <a:cs typeface="Arial" pitchFamily="34" charset="0"/>
              </a:rPr>
              <a:pPr fontAlgn="base">
                <a:spcBef>
                  <a:spcPct val="20000"/>
                </a:spcBef>
                <a:spcAft>
                  <a:spcPct val="0"/>
                </a:spcAft>
              </a:pPr>
              <a:t>15</a:t>
            </a:fld>
            <a:endParaRPr lang="ru-RU" sz="1800" smtClean="0">
              <a:solidFill>
                <a:srgbClr val="626262"/>
              </a:solidFill>
              <a:latin typeface="Arial Black" pitchFamily="34" charset="0"/>
              <a:cs typeface="Arial" pitchFamily="34" charset="0"/>
            </a:endParaRPr>
          </a:p>
        </p:txBody>
      </p:sp>
      <p:pic>
        <p:nvPicPr>
          <p:cNvPr id="45060" name="Picture 13"/>
          <p:cNvPicPr>
            <a:picLocks noChangeAspect="1" noChangeArrowheads="1"/>
          </p:cNvPicPr>
          <p:nvPr/>
        </p:nvPicPr>
        <p:blipFill>
          <a:blip r:embed="rId2" cstate="print"/>
          <a:srcRect/>
          <a:stretch>
            <a:fillRect/>
          </a:stretch>
        </p:blipFill>
        <p:spPr bwMode="auto">
          <a:xfrm>
            <a:off x="900113" y="6364288"/>
            <a:ext cx="1800225" cy="493712"/>
          </a:xfrm>
          <a:prstGeom prst="rect">
            <a:avLst/>
          </a:prstGeom>
          <a:noFill/>
          <a:ln w="9525">
            <a:noFill/>
            <a:miter lim="800000"/>
            <a:headEnd/>
            <a:tailEnd/>
          </a:ln>
        </p:spPr>
      </p:pic>
      <p:sp>
        <p:nvSpPr>
          <p:cNvPr id="45061"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45062"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26" name="Прямоугольник 25"/>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14" name="Заголовок 1"/>
          <p:cNvSpPr>
            <a:spLocks noGrp="1"/>
          </p:cNvSpPr>
          <p:nvPr>
            <p:ph type="title"/>
          </p:nvPr>
        </p:nvSpPr>
        <p:spPr>
          <a:xfrm>
            <a:off x="107504" y="116632"/>
            <a:ext cx="8856984" cy="648072"/>
          </a:xfrm>
        </p:spPr>
        <p:txBody>
          <a:bodyPr/>
          <a:lstStyle/>
          <a:p>
            <a:r>
              <a:rPr lang="ru-RU" sz="1800" b="1" dirty="0" smtClean="0">
                <a:solidFill>
                  <a:schemeClr val="tx2"/>
                </a:solidFill>
                <a:latin typeface="Times New Roman" pitchFamily="18" charset="0"/>
                <a:cs typeface="Times New Roman" pitchFamily="18" charset="0"/>
              </a:rPr>
              <a:t/>
            </a:r>
            <a:br>
              <a:rPr lang="ru-RU" sz="1800" b="1" dirty="0" smtClean="0">
                <a:solidFill>
                  <a:schemeClr val="tx2"/>
                </a:solidFill>
                <a:latin typeface="Times New Roman" pitchFamily="18" charset="0"/>
                <a:cs typeface="Times New Roman" pitchFamily="18" charset="0"/>
              </a:rPr>
            </a:br>
            <a:r>
              <a:rPr lang="ru-RU" sz="1600" b="1" dirty="0" smtClean="0">
                <a:solidFill>
                  <a:schemeClr val="tx2"/>
                </a:solidFill>
                <a:latin typeface="Arial Narrow" pitchFamily="34" charset="0"/>
                <a:cs typeface="Times New Roman" pitchFamily="18" charset="0"/>
              </a:rPr>
              <a:t>ИЗМЕНЕНИЯ ПОРЯДКА РАССМОТРЕНИЯ РАЗНОГЛАСИЙ ПО ПРОВЕДЕНИЮ ЭКСПЕРТИЗЫ КАЧЕСТВА СПЕЦИАЛЬНОЙ ОЦЕНКИ УСЛОВИЙ ТРУДА</a:t>
            </a:r>
            <a:br>
              <a:rPr lang="ru-RU" sz="1600" b="1" dirty="0" smtClean="0">
                <a:solidFill>
                  <a:schemeClr val="tx2"/>
                </a:solidFill>
                <a:latin typeface="Arial Narrow" pitchFamily="34" charset="0"/>
                <a:cs typeface="Times New Roman" pitchFamily="18" charset="0"/>
              </a:rPr>
            </a:br>
            <a:endParaRPr lang="ru-RU" sz="1600" b="1" dirty="0" smtClean="0">
              <a:solidFill>
                <a:schemeClr val="tx2"/>
              </a:solidFill>
              <a:latin typeface="Arial Narrow" pitchFamily="34" charset="0"/>
              <a:cs typeface="Times New Roman" pitchFamily="18" charset="0"/>
            </a:endParaRPr>
          </a:p>
        </p:txBody>
      </p:sp>
      <p:graphicFrame>
        <p:nvGraphicFramePr>
          <p:cNvPr id="15" name="Схема 14"/>
          <p:cNvGraphicFramePr/>
          <p:nvPr/>
        </p:nvGraphicFramePr>
        <p:xfrm>
          <a:off x="179512" y="692696"/>
          <a:ext cx="8784976" cy="57606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Номер слайда 3"/>
          <p:cNvSpPr>
            <a:spLocks noGrp="1"/>
          </p:cNvSpPr>
          <p:nvPr>
            <p:ph type="sldNum" sz="quarter" idx="12"/>
          </p:nvPr>
        </p:nvSpPr>
        <p:spPr bwMode="auto">
          <a:xfrm>
            <a:off x="8460432" y="6492875"/>
            <a:ext cx="549325"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2121A1F7-EADE-4704-B78F-B2C44082F88A}" type="slidenum">
              <a:rPr lang="ru-RU" sz="1800" smtClean="0">
                <a:solidFill>
                  <a:srgbClr val="626262"/>
                </a:solidFill>
                <a:latin typeface="Arial Black" pitchFamily="34" charset="0"/>
                <a:cs typeface="Arial" pitchFamily="34" charset="0"/>
              </a:rPr>
              <a:pPr fontAlgn="base">
                <a:spcBef>
                  <a:spcPct val="20000"/>
                </a:spcBef>
                <a:spcAft>
                  <a:spcPct val="0"/>
                </a:spcAft>
              </a:pPr>
              <a:t>16</a:t>
            </a:fld>
            <a:endParaRPr lang="ru-RU" sz="1800" dirty="0" smtClean="0">
              <a:solidFill>
                <a:srgbClr val="626262"/>
              </a:solidFill>
              <a:latin typeface="Arial Black" pitchFamily="34" charset="0"/>
              <a:cs typeface="Arial" pitchFamily="34" charset="0"/>
            </a:endParaRPr>
          </a:p>
        </p:txBody>
      </p:sp>
      <p:sp>
        <p:nvSpPr>
          <p:cNvPr id="45059" name="Заголовок 1"/>
          <p:cNvSpPr>
            <a:spLocks noGrp="1"/>
          </p:cNvSpPr>
          <p:nvPr>
            <p:ph type="title"/>
          </p:nvPr>
        </p:nvSpPr>
        <p:spPr>
          <a:xfrm>
            <a:off x="107504" y="116632"/>
            <a:ext cx="8856984" cy="648072"/>
          </a:xfrm>
        </p:spPr>
        <p:txBody>
          <a:bodyPr/>
          <a:lstStyle/>
          <a:p>
            <a:r>
              <a:rPr lang="ru-RU" sz="1800" b="1" dirty="0" smtClean="0">
                <a:solidFill>
                  <a:schemeClr val="tx2"/>
                </a:solidFill>
                <a:latin typeface="Times New Roman" pitchFamily="18" charset="0"/>
                <a:cs typeface="Times New Roman" pitchFamily="18" charset="0"/>
              </a:rPr>
              <a:t/>
            </a:r>
            <a:br>
              <a:rPr lang="ru-RU" sz="1800" b="1" dirty="0" smtClean="0">
                <a:solidFill>
                  <a:schemeClr val="tx2"/>
                </a:solidFill>
                <a:latin typeface="Times New Roman" pitchFamily="18" charset="0"/>
                <a:cs typeface="Times New Roman" pitchFamily="18" charset="0"/>
              </a:rPr>
            </a:br>
            <a:r>
              <a:rPr lang="ru-RU" sz="1800" b="1" dirty="0" smtClean="0">
                <a:solidFill>
                  <a:schemeClr val="tx2"/>
                </a:solidFill>
                <a:latin typeface="Arial Narrow" pitchFamily="34" charset="0"/>
                <a:cs typeface="Times New Roman" pitchFamily="18" charset="0"/>
              </a:rPr>
              <a:t>НЕДОСТАТКИ, ВОЗНИКАЮЩИЕ ПРИ ПРОВЕДЕНИИ ГОСУДАРСТВЕННОЙ ЭКСПЕРТИЗЫ УСЛОВИЙ ТРУДА</a:t>
            </a:r>
            <a:br>
              <a:rPr lang="ru-RU" sz="1800" b="1" dirty="0" smtClean="0">
                <a:solidFill>
                  <a:schemeClr val="tx2"/>
                </a:solidFill>
                <a:latin typeface="Arial Narrow" pitchFamily="34" charset="0"/>
                <a:cs typeface="Times New Roman" pitchFamily="18" charset="0"/>
              </a:rPr>
            </a:br>
            <a:endParaRPr lang="ru-RU" sz="1800" b="1" dirty="0" smtClean="0">
              <a:solidFill>
                <a:schemeClr val="tx2"/>
              </a:solidFill>
              <a:latin typeface="Arial Narrow" pitchFamily="34" charset="0"/>
              <a:cs typeface="Times New Roman" pitchFamily="18" charset="0"/>
            </a:endParaRPr>
          </a:p>
        </p:txBody>
      </p:sp>
      <p:pic>
        <p:nvPicPr>
          <p:cNvPr id="45060" name="Picture 13"/>
          <p:cNvPicPr>
            <a:picLocks noChangeAspect="1" noChangeArrowheads="1"/>
          </p:cNvPicPr>
          <p:nvPr/>
        </p:nvPicPr>
        <p:blipFill>
          <a:blip r:embed="rId2" cstate="print"/>
          <a:srcRect/>
          <a:stretch>
            <a:fillRect/>
          </a:stretch>
        </p:blipFill>
        <p:spPr bwMode="auto">
          <a:xfrm>
            <a:off x="900113" y="6364288"/>
            <a:ext cx="1800225" cy="493712"/>
          </a:xfrm>
          <a:prstGeom prst="rect">
            <a:avLst/>
          </a:prstGeom>
          <a:noFill/>
          <a:ln w="9525">
            <a:noFill/>
            <a:miter lim="800000"/>
            <a:headEnd/>
            <a:tailEnd/>
          </a:ln>
        </p:spPr>
      </p:pic>
      <p:sp>
        <p:nvSpPr>
          <p:cNvPr id="45061"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45062"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26" name="Прямоугольник 25"/>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16" name="Прямоугольник 15"/>
          <p:cNvSpPr/>
          <p:nvPr/>
        </p:nvSpPr>
        <p:spPr>
          <a:xfrm>
            <a:off x="251520" y="764704"/>
            <a:ext cx="8712968" cy="9233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algn="just"/>
            <a:r>
              <a:rPr lang="ru-RU" dirty="0" smtClean="0">
                <a:latin typeface="Arial Narrow" pitchFamily="34" charset="0"/>
              </a:rPr>
              <a:t>Несоблюдение государственными экспертами Порядка проведения государственной экспертизы условий труда в части процедур рассмотрения и анализа поступающих  документации и материалов  </a:t>
            </a:r>
            <a:endParaRPr lang="ru-RU" dirty="0">
              <a:latin typeface="Arial Narrow" pitchFamily="34" charset="0"/>
            </a:endParaRPr>
          </a:p>
        </p:txBody>
      </p:sp>
      <p:graphicFrame>
        <p:nvGraphicFramePr>
          <p:cNvPr id="17" name="Схема 16"/>
          <p:cNvGraphicFramePr/>
          <p:nvPr/>
        </p:nvGraphicFramePr>
        <p:xfrm>
          <a:off x="251520" y="1844824"/>
          <a:ext cx="8568952" cy="44644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Номер слайда 3"/>
          <p:cNvSpPr>
            <a:spLocks noGrp="1"/>
          </p:cNvSpPr>
          <p:nvPr>
            <p:ph type="sldNum" sz="quarter" idx="12"/>
          </p:nvPr>
        </p:nvSpPr>
        <p:spPr bwMode="auto">
          <a:xfrm>
            <a:off x="6588125" y="6381750"/>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2121A1F7-EADE-4704-B78F-B2C44082F88A}" type="slidenum">
              <a:rPr lang="ru-RU" sz="1800" smtClean="0">
                <a:solidFill>
                  <a:srgbClr val="626262"/>
                </a:solidFill>
                <a:latin typeface="Arial Black" pitchFamily="34" charset="0"/>
                <a:cs typeface="Arial" pitchFamily="34" charset="0"/>
              </a:rPr>
              <a:pPr fontAlgn="base">
                <a:spcBef>
                  <a:spcPct val="20000"/>
                </a:spcBef>
                <a:spcAft>
                  <a:spcPct val="0"/>
                </a:spcAft>
              </a:pPr>
              <a:t>17</a:t>
            </a:fld>
            <a:endParaRPr lang="ru-RU" sz="1800" smtClean="0">
              <a:solidFill>
                <a:srgbClr val="626262"/>
              </a:solidFill>
              <a:latin typeface="Arial Black" pitchFamily="34" charset="0"/>
              <a:cs typeface="Arial" pitchFamily="34" charset="0"/>
            </a:endParaRPr>
          </a:p>
        </p:txBody>
      </p:sp>
      <p:pic>
        <p:nvPicPr>
          <p:cNvPr id="45060" name="Picture 13"/>
          <p:cNvPicPr>
            <a:picLocks noChangeAspect="1" noChangeArrowheads="1"/>
          </p:cNvPicPr>
          <p:nvPr/>
        </p:nvPicPr>
        <p:blipFill>
          <a:blip r:embed="rId2" cstate="print"/>
          <a:srcRect/>
          <a:stretch>
            <a:fillRect/>
          </a:stretch>
        </p:blipFill>
        <p:spPr bwMode="auto">
          <a:xfrm>
            <a:off x="900113" y="6364288"/>
            <a:ext cx="1800225" cy="493712"/>
          </a:xfrm>
          <a:prstGeom prst="rect">
            <a:avLst/>
          </a:prstGeom>
          <a:noFill/>
          <a:ln w="9525">
            <a:noFill/>
            <a:miter lim="800000"/>
            <a:headEnd/>
            <a:tailEnd/>
          </a:ln>
        </p:spPr>
      </p:pic>
      <p:sp>
        <p:nvSpPr>
          <p:cNvPr id="45061"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45062"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26" name="Прямоугольник 25"/>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9" name="TextBox 8"/>
          <p:cNvSpPr txBox="1"/>
          <p:nvPr/>
        </p:nvSpPr>
        <p:spPr>
          <a:xfrm>
            <a:off x="285720" y="1071546"/>
            <a:ext cx="2714644" cy="369332"/>
          </a:xfrm>
          <a:prstGeom prst="rect">
            <a:avLst/>
          </a:prstGeom>
          <a:noFill/>
        </p:spPr>
        <p:txBody>
          <a:bodyPr wrap="square" rtlCol="0">
            <a:spAutoFit/>
          </a:bodyPr>
          <a:lstStyle/>
          <a:p>
            <a:endParaRPr lang="ru-RU" dirty="0"/>
          </a:p>
        </p:txBody>
      </p:sp>
      <p:sp>
        <p:nvSpPr>
          <p:cNvPr id="12" name="TextBox 11"/>
          <p:cNvSpPr txBox="1"/>
          <p:nvPr/>
        </p:nvSpPr>
        <p:spPr>
          <a:xfrm>
            <a:off x="-540568" y="5373216"/>
            <a:ext cx="2808312" cy="338554"/>
          </a:xfrm>
          <a:prstGeom prst="rect">
            <a:avLst/>
          </a:prstGeom>
          <a:noFill/>
        </p:spPr>
        <p:txBody>
          <a:bodyPr wrap="square" rtlCol="0">
            <a:spAutoFit/>
          </a:bodyPr>
          <a:lstStyle/>
          <a:p>
            <a:pPr marL="342900" indent="-342900"/>
            <a:r>
              <a:rPr lang="ru-RU" sz="1600" dirty="0" smtClean="0">
                <a:solidFill>
                  <a:srgbClr val="FF0000"/>
                </a:solidFill>
                <a:latin typeface="Times New Roman" pitchFamily="18" charset="0"/>
                <a:cs typeface="Times New Roman" pitchFamily="18" charset="0"/>
              </a:rPr>
              <a:t> </a:t>
            </a:r>
          </a:p>
        </p:txBody>
      </p:sp>
      <p:sp>
        <p:nvSpPr>
          <p:cNvPr id="13" name="Заголовок 1"/>
          <p:cNvSpPr txBox="1">
            <a:spLocks/>
          </p:cNvSpPr>
          <p:nvPr/>
        </p:nvSpPr>
        <p:spPr bwMode="auto">
          <a:xfrm>
            <a:off x="323528" y="188640"/>
            <a:ext cx="8640960" cy="8640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sz="18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0" lang="ru-RU" sz="1600" b="1" i="0" u="none" strike="noStrike" kern="1200" cap="none" spc="0" normalizeH="0" baseline="0" noProof="0" dirty="0" smtClean="0">
                <a:ln>
                  <a:noFill/>
                </a:ln>
                <a:solidFill>
                  <a:schemeClr val="tx2"/>
                </a:solidFill>
                <a:effectLst/>
                <a:uLnTx/>
                <a:uFillTx/>
                <a:latin typeface="Arial Narrow" pitchFamily="34" charset="0"/>
                <a:ea typeface="+mj-ea"/>
                <a:cs typeface="Times New Roman" pitchFamily="18" charset="0"/>
              </a:rPr>
              <a:t>РАЗМЕЩЕНИЕ ИНФОРМАЦИИ В ФЕДЕРАЛЬНОЙ ГОСУДАРСТВЕННОЙ ИНФОРМАЦИОННОЙ</a:t>
            </a:r>
            <a:r>
              <a:rPr kumimoji="0" lang="ru-RU" sz="1600" b="1" i="0" u="none" strike="noStrike" kern="1200" cap="none" spc="0" normalizeH="0" noProof="0" dirty="0" smtClean="0">
                <a:ln>
                  <a:noFill/>
                </a:ln>
                <a:solidFill>
                  <a:schemeClr val="tx2"/>
                </a:solidFill>
                <a:effectLst/>
                <a:uLnTx/>
                <a:uFillTx/>
                <a:latin typeface="Arial Narrow" pitchFamily="34" charset="0"/>
                <a:ea typeface="+mj-ea"/>
                <a:cs typeface="Times New Roman" pitchFamily="18" charset="0"/>
              </a:rPr>
              <a:t> СИСТЕМЕ УЧЕТА РЕЗУЛЬТАТОВ ПРОВЕДЕНИЯ СПЕЦИАЛЬНОЙ ОЦЕНКИ УСЛОВИЙ ТРУДА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sz="1600" b="1" i="0" u="none" strike="noStrike" kern="1200" cap="none" spc="0" normalizeH="0" noProof="0" dirty="0" smtClean="0">
                <a:ln>
                  <a:noFill/>
                </a:ln>
                <a:solidFill>
                  <a:schemeClr val="tx2"/>
                </a:solidFill>
                <a:effectLst/>
                <a:uLnTx/>
                <a:uFillTx/>
                <a:latin typeface="Arial Narrow" pitchFamily="34" charset="0"/>
                <a:ea typeface="+mj-ea"/>
                <a:cs typeface="Times New Roman" pitchFamily="18" charset="0"/>
              </a:rPr>
              <a:t>(ФГИС СОУТ)</a:t>
            </a:r>
            <a:r>
              <a:rPr kumimoji="0" lang="ru-RU" sz="1600" b="1" i="0" u="none" strike="noStrike" kern="1200" cap="none" spc="0" normalizeH="0" baseline="0" noProof="0" dirty="0" smtClean="0">
                <a:ln>
                  <a:noFill/>
                </a:ln>
                <a:solidFill>
                  <a:schemeClr val="tx2"/>
                </a:solidFill>
                <a:effectLst/>
                <a:uLnTx/>
                <a:uFillTx/>
                <a:latin typeface="Arial Narrow" pitchFamily="34" charset="0"/>
                <a:ea typeface="+mj-ea"/>
                <a:cs typeface="Times New Roman" pitchFamily="18" charset="0"/>
              </a:rPr>
              <a:t/>
            </a:r>
            <a:br>
              <a:rPr kumimoji="0" lang="ru-RU" sz="1600" b="1" i="0" u="none" strike="noStrike" kern="1200" cap="none" spc="0" normalizeH="0" baseline="0" noProof="0" dirty="0" smtClean="0">
                <a:ln>
                  <a:noFill/>
                </a:ln>
                <a:solidFill>
                  <a:schemeClr val="tx2"/>
                </a:solidFill>
                <a:effectLst/>
                <a:uLnTx/>
                <a:uFillTx/>
                <a:latin typeface="Arial Narrow" pitchFamily="34" charset="0"/>
                <a:ea typeface="+mj-ea"/>
                <a:cs typeface="Times New Roman" pitchFamily="18" charset="0"/>
              </a:rPr>
            </a:br>
            <a:endParaRPr kumimoji="0" lang="ru-RU" sz="1600" b="1" i="0" u="none" strike="noStrike" kern="1200" cap="none" spc="0" normalizeH="0" baseline="0" noProof="0" dirty="0" smtClean="0">
              <a:ln>
                <a:noFill/>
              </a:ln>
              <a:solidFill>
                <a:schemeClr val="tx2"/>
              </a:solidFill>
              <a:effectLst/>
              <a:uLnTx/>
              <a:uFillTx/>
              <a:latin typeface="Arial Narrow" pitchFamily="34" charset="0"/>
              <a:ea typeface="+mj-ea"/>
              <a:cs typeface="Times New Roman" pitchFamily="18" charset="0"/>
            </a:endParaRPr>
          </a:p>
        </p:txBody>
      </p:sp>
      <p:sp>
        <p:nvSpPr>
          <p:cNvPr id="16" name="TextBox 15"/>
          <p:cNvSpPr txBox="1"/>
          <p:nvPr/>
        </p:nvSpPr>
        <p:spPr>
          <a:xfrm>
            <a:off x="539552" y="1196752"/>
            <a:ext cx="8280920"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ru-RU" b="1" dirty="0" smtClean="0">
                <a:latin typeface="Arial Narrow" pitchFamily="34" charset="0"/>
              </a:rPr>
              <a:t>20 субъектов </a:t>
            </a:r>
            <a:r>
              <a:rPr lang="ru-RU" dirty="0" smtClean="0">
                <a:latin typeface="Arial Narrow" pitchFamily="34" charset="0"/>
              </a:rPr>
              <a:t>Российской Федерации </a:t>
            </a:r>
          </a:p>
          <a:p>
            <a:pPr algn="ctr"/>
            <a:r>
              <a:rPr lang="ru-RU" b="1" dirty="0" smtClean="0">
                <a:latin typeface="Arial Narrow" pitchFamily="34" charset="0"/>
              </a:rPr>
              <a:t>не получили </a:t>
            </a:r>
            <a:r>
              <a:rPr lang="ru-RU" dirty="0" smtClean="0">
                <a:latin typeface="Arial Narrow" pitchFamily="34" charset="0"/>
              </a:rPr>
              <a:t>сертификаты электронной подписи для работы во ФГИС СОУТ </a:t>
            </a:r>
            <a:endParaRPr lang="ru-RU" dirty="0">
              <a:latin typeface="Arial Narrow" pitchFamily="34" charset="0"/>
            </a:endParaRPr>
          </a:p>
        </p:txBody>
      </p:sp>
      <p:graphicFrame>
        <p:nvGraphicFramePr>
          <p:cNvPr id="18" name="Таблица 17"/>
          <p:cNvGraphicFramePr>
            <a:graphicFrameLocks noGrp="1"/>
          </p:cNvGraphicFramePr>
          <p:nvPr/>
        </p:nvGraphicFramePr>
        <p:xfrm>
          <a:off x="1259632" y="2132856"/>
          <a:ext cx="7056784" cy="2232248"/>
        </p:xfrm>
        <a:graphic>
          <a:graphicData uri="http://schemas.openxmlformats.org/drawingml/2006/table">
            <a:tbl>
              <a:tblPr firstRow="1" bandRow="1">
                <a:tableStyleId>{8A107856-5554-42FB-B03E-39F5DBC370BA}</a:tableStyleId>
              </a:tblPr>
              <a:tblGrid>
                <a:gridCol w="3559074"/>
                <a:gridCol w="3497710"/>
              </a:tblGrid>
              <a:tr h="2232248">
                <a:tc>
                  <a:txBody>
                    <a:bodyPr/>
                    <a:lstStyle/>
                    <a:p>
                      <a:pPr marL="342900" indent="-342900"/>
                      <a:r>
                        <a:rPr lang="ru-RU" sz="1400" dirty="0" smtClean="0">
                          <a:solidFill>
                            <a:srgbClr val="C00000"/>
                          </a:solidFill>
                          <a:latin typeface="Arial Narrow" pitchFamily="34" charset="0"/>
                          <a:cs typeface="Times New Roman" pitchFamily="18" charset="0"/>
                        </a:rPr>
                        <a:t>Республика Бурятия</a:t>
                      </a:r>
                    </a:p>
                    <a:p>
                      <a:pPr marL="342900" indent="-342900"/>
                      <a:r>
                        <a:rPr lang="ru-RU" sz="1400" dirty="0" smtClean="0">
                          <a:solidFill>
                            <a:srgbClr val="C00000"/>
                          </a:solidFill>
                          <a:latin typeface="Arial Narrow" pitchFamily="34" charset="0"/>
                          <a:cs typeface="Times New Roman" pitchFamily="18" charset="0"/>
                        </a:rPr>
                        <a:t>Республика Дагестан</a:t>
                      </a:r>
                    </a:p>
                    <a:p>
                      <a:pPr marL="342900" indent="-342900"/>
                      <a:r>
                        <a:rPr lang="ru-RU" sz="1400" dirty="0" smtClean="0">
                          <a:solidFill>
                            <a:srgbClr val="C00000"/>
                          </a:solidFill>
                          <a:latin typeface="Arial Narrow" pitchFamily="34" charset="0"/>
                          <a:cs typeface="Times New Roman" pitchFamily="18" charset="0"/>
                        </a:rPr>
                        <a:t>Республика Ингушетия</a:t>
                      </a:r>
                    </a:p>
                    <a:p>
                      <a:pPr marL="342900" indent="-342900">
                        <a:buNone/>
                      </a:pPr>
                      <a:r>
                        <a:rPr lang="ru-RU" sz="1400" dirty="0" smtClean="0">
                          <a:solidFill>
                            <a:srgbClr val="C00000"/>
                          </a:solidFill>
                          <a:latin typeface="Arial Narrow" pitchFamily="34" charset="0"/>
                          <a:cs typeface="Times New Roman" pitchFamily="18" charset="0"/>
                        </a:rPr>
                        <a:t>Республика Кабардино-Балкария</a:t>
                      </a:r>
                    </a:p>
                    <a:p>
                      <a:pPr marL="342900" indent="-342900">
                        <a:buNone/>
                      </a:pPr>
                      <a:r>
                        <a:rPr lang="ru-RU" sz="1400" dirty="0" smtClean="0">
                          <a:solidFill>
                            <a:srgbClr val="C00000"/>
                          </a:solidFill>
                          <a:latin typeface="Arial Narrow" pitchFamily="34" charset="0"/>
                          <a:cs typeface="Times New Roman" pitchFamily="18" charset="0"/>
                        </a:rPr>
                        <a:t>Республика  Калмыкия</a:t>
                      </a:r>
                    </a:p>
                    <a:p>
                      <a:pPr marL="342900" indent="-342900">
                        <a:buNone/>
                      </a:pPr>
                      <a:r>
                        <a:rPr lang="ru-RU" sz="1400" dirty="0" smtClean="0">
                          <a:solidFill>
                            <a:srgbClr val="C00000"/>
                          </a:solidFill>
                          <a:latin typeface="Arial Narrow" pitchFamily="34" charset="0"/>
                          <a:cs typeface="Times New Roman" pitchFamily="18" charset="0"/>
                        </a:rPr>
                        <a:t>Республика Марий Эл</a:t>
                      </a:r>
                    </a:p>
                    <a:p>
                      <a:pPr marL="342900" indent="-342900">
                        <a:buNone/>
                      </a:pPr>
                      <a:r>
                        <a:rPr lang="ru-RU" sz="1400" dirty="0" smtClean="0">
                          <a:solidFill>
                            <a:srgbClr val="C00000"/>
                          </a:solidFill>
                          <a:latin typeface="Arial Narrow" pitchFamily="34" charset="0"/>
                          <a:cs typeface="Times New Roman" pitchFamily="18" charset="0"/>
                        </a:rPr>
                        <a:t>Республика Мордовия</a:t>
                      </a:r>
                    </a:p>
                    <a:p>
                      <a:pPr marL="342900" indent="-342900">
                        <a:buNone/>
                      </a:pPr>
                      <a:r>
                        <a:rPr lang="ru-RU" sz="1400" dirty="0" smtClean="0">
                          <a:solidFill>
                            <a:srgbClr val="C00000"/>
                          </a:solidFill>
                          <a:latin typeface="Arial Narrow" pitchFamily="34" charset="0"/>
                          <a:cs typeface="Times New Roman" pitchFamily="18" charset="0"/>
                        </a:rPr>
                        <a:t>Республика Саха (Якутия)</a:t>
                      </a:r>
                    </a:p>
                    <a:p>
                      <a:pPr marL="342900" indent="-342900">
                        <a:buNone/>
                      </a:pPr>
                      <a:r>
                        <a:rPr lang="ru-RU" sz="1400" dirty="0" smtClean="0">
                          <a:solidFill>
                            <a:srgbClr val="C00000"/>
                          </a:solidFill>
                          <a:latin typeface="Arial Narrow" pitchFamily="34" charset="0"/>
                          <a:cs typeface="Times New Roman" pitchFamily="18" charset="0"/>
                        </a:rPr>
                        <a:t>Республика Северная Осетия Алания</a:t>
                      </a:r>
                    </a:p>
                    <a:p>
                      <a:pPr marL="342900" indent="-342900">
                        <a:buNone/>
                      </a:pPr>
                      <a:r>
                        <a:rPr lang="ru-RU" sz="1400" dirty="0" smtClean="0">
                          <a:solidFill>
                            <a:srgbClr val="C00000"/>
                          </a:solidFill>
                          <a:latin typeface="Arial Narrow" pitchFamily="34" charset="0"/>
                          <a:cs typeface="Times New Roman" pitchFamily="18" charset="0"/>
                        </a:rPr>
                        <a:t>Республика Татарстан</a:t>
                      </a:r>
                      <a:endParaRPr lang="ru-RU" sz="1400" dirty="0">
                        <a:solidFill>
                          <a:srgbClr val="C00000"/>
                        </a:solidFill>
                        <a:latin typeface="Arial Narrow" pitchFamily="34" charset="0"/>
                      </a:endParaRPr>
                    </a:p>
                  </a:txBody>
                  <a:tcPr/>
                </a:tc>
                <a:tc>
                  <a:txBody>
                    <a:bodyPr/>
                    <a:lstStyle/>
                    <a:p>
                      <a:pPr marL="342900" indent="-342900">
                        <a:buNone/>
                      </a:pPr>
                      <a:r>
                        <a:rPr lang="ru-RU" sz="1400" dirty="0" smtClean="0">
                          <a:solidFill>
                            <a:srgbClr val="C00000"/>
                          </a:solidFill>
                          <a:latin typeface="Arial Narrow" pitchFamily="34" charset="0"/>
                          <a:cs typeface="Times New Roman" pitchFamily="18" charset="0"/>
                        </a:rPr>
                        <a:t>Республика Тыва</a:t>
                      </a:r>
                    </a:p>
                    <a:p>
                      <a:pPr marL="342900" indent="-342900">
                        <a:buNone/>
                      </a:pPr>
                      <a:r>
                        <a:rPr lang="ru-RU" sz="1400" dirty="0" smtClean="0">
                          <a:solidFill>
                            <a:srgbClr val="C00000"/>
                          </a:solidFill>
                          <a:latin typeface="Arial Narrow" pitchFamily="34" charset="0"/>
                          <a:cs typeface="Times New Roman" pitchFamily="18" charset="0"/>
                        </a:rPr>
                        <a:t>Чеченская Республика</a:t>
                      </a:r>
                    </a:p>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solidFill>
                            <a:srgbClr val="C00000"/>
                          </a:solidFill>
                          <a:latin typeface="Arial Narrow" pitchFamily="34" charset="0"/>
                          <a:cs typeface="Times New Roman" pitchFamily="18" charset="0"/>
                        </a:rPr>
                        <a:t>Республика Чувашия</a:t>
                      </a:r>
                    </a:p>
                    <a:p>
                      <a:pPr marL="342900" indent="-342900">
                        <a:buNone/>
                      </a:pPr>
                      <a:r>
                        <a:rPr lang="ru-RU" sz="1400" dirty="0" smtClean="0">
                          <a:solidFill>
                            <a:srgbClr val="C00000"/>
                          </a:solidFill>
                          <a:latin typeface="Arial Narrow" pitchFamily="34" charset="0"/>
                          <a:cs typeface="Times New Roman" pitchFamily="18" charset="0"/>
                        </a:rPr>
                        <a:t>Кировская область</a:t>
                      </a:r>
                    </a:p>
                    <a:p>
                      <a:pPr marL="342900" indent="-342900">
                        <a:buNone/>
                      </a:pPr>
                      <a:r>
                        <a:rPr lang="ru-RU" sz="1400" dirty="0" smtClean="0">
                          <a:solidFill>
                            <a:srgbClr val="C00000"/>
                          </a:solidFill>
                          <a:latin typeface="Arial Narrow" pitchFamily="34" charset="0"/>
                          <a:cs typeface="Times New Roman" pitchFamily="18" charset="0"/>
                        </a:rPr>
                        <a:t>Костромская область</a:t>
                      </a:r>
                    </a:p>
                    <a:p>
                      <a:pPr marL="342900" indent="-342900">
                        <a:buNone/>
                      </a:pPr>
                      <a:r>
                        <a:rPr lang="ru-RU" sz="1400" dirty="0" smtClean="0">
                          <a:solidFill>
                            <a:srgbClr val="C00000"/>
                          </a:solidFill>
                          <a:latin typeface="Arial Narrow" pitchFamily="34" charset="0"/>
                          <a:cs typeface="Times New Roman" pitchFamily="18" charset="0"/>
                        </a:rPr>
                        <a:t>Курганская область</a:t>
                      </a:r>
                    </a:p>
                    <a:p>
                      <a:pPr marL="342900" indent="-342900">
                        <a:buNone/>
                      </a:pPr>
                      <a:r>
                        <a:rPr lang="ru-RU" sz="1400" dirty="0" smtClean="0">
                          <a:solidFill>
                            <a:srgbClr val="C00000"/>
                          </a:solidFill>
                          <a:latin typeface="Arial Narrow" pitchFamily="34" charset="0"/>
                          <a:cs typeface="Times New Roman" pitchFamily="18" charset="0"/>
                        </a:rPr>
                        <a:t>Новгородская область</a:t>
                      </a:r>
                    </a:p>
                    <a:p>
                      <a:pPr marL="342900" indent="-342900">
                        <a:buNone/>
                      </a:pPr>
                      <a:r>
                        <a:rPr lang="ru-RU" sz="1400" dirty="0" smtClean="0">
                          <a:solidFill>
                            <a:srgbClr val="C00000"/>
                          </a:solidFill>
                          <a:latin typeface="Arial Narrow" pitchFamily="34" charset="0"/>
                          <a:cs typeface="Times New Roman" pitchFamily="18" charset="0"/>
                        </a:rPr>
                        <a:t>Челябинская область</a:t>
                      </a:r>
                    </a:p>
                    <a:p>
                      <a:pPr marL="342900" indent="-342900">
                        <a:buNone/>
                      </a:pPr>
                      <a:r>
                        <a:rPr lang="ru-RU" sz="1400" dirty="0" smtClean="0">
                          <a:solidFill>
                            <a:srgbClr val="C00000"/>
                          </a:solidFill>
                          <a:latin typeface="Arial Narrow" pitchFamily="34" charset="0"/>
                          <a:cs typeface="Times New Roman" pitchFamily="18" charset="0"/>
                        </a:rPr>
                        <a:t>Чукотский АО  </a:t>
                      </a:r>
                    </a:p>
                    <a:p>
                      <a:pPr marL="342900" indent="-342900">
                        <a:buNone/>
                      </a:pPr>
                      <a:r>
                        <a:rPr lang="ru-RU" sz="1400" dirty="0" smtClean="0">
                          <a:solidFill>
                            <a:srgbClr val="C00000"/>
                          </a:solidFill>
                          <a:latin typeface="Arial Narrow" pitchFamily="34" charset="0"/>
                          <a:cs typeface="Times New Roman" pitchFamily="18" charset="0"/>
                        </a:rPr>
                        <a:t>г. Севастополь</a:t>
                      </a:r>
                      <a:endParaRPr lang="ru-RU" sz="1400" dirty="0">
                        <a:solidFill>
                          <a:srgbClr val="C00000"/>
                        </a:solidFill>
                        <a:latin typeface="Arial Narrow" pitchFamily="34" charset="0"/>
                      </a:endParaRPr>
                    </a:p>
                  </a:txBody>
                  <a:tcPr/>
                </a:tc>
              </a:tr>
            </a:tbl>
          </a:graphicData>
        </a:graphic>
      </p:graphicFrame>
      <p:graphicFrame>
        <p:nvGraphicFramePr>
          <p:cNvPr id="20" name="Таблица 19"/>
          <p:cNvGraphicFramePr>
            <a:graphicFrameLocks noGrp="1"/>
          </p:cNvGraphicFramePr>
          <p:nvPr/>
        </p:nvGraphicFramePr>
        <p:xfrm>
          <a:off x="1187624" y="4869160"/>
          <a:ext cx="7128792" cy="1158240"/>
        </p:xfrm>
        <a:graphic>
          <a:graphicData uri="http://schemas.openxmlformats.org/drawingml/2006/table">
            <a:tbl>
              <a:tblPr firstRow="1" bandRow="1">
                <a:tableStyleId>{69CF1AB2-1976-4502-BF36-3FF5EA218861}</a:tableStyleId>
              </a:tblPr>
              <a:tblGrid>
                <a:gridCol w="3595391"/>
                <a:gridCol w="3533401"/>
              </a:tblGrid>
              <a:tr h="9634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tx2"/>
                          </a:solidFill>
                          <a:latin typeface="Arial Narrow" pitchFamily="34" charset="0"/>
                          <a:cs typeface="Times New Roman" pitchFamily="18" charset="0"/>
                        </a:rPr>
                        <a:t>2 субъекта Российской Федерации </a:t>
                      </a:r>
                    </a:p>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tx2"/>
                          </a:solidFill>
                          <a:latin typeface="Arial Narrow" pitchFamily="34" charset="0"/>
                          <a:cs typeface="Times New Roman" pitchFamily="18" charset="0"/>
                        </a:rPr>
                        <a:t>не размещают во ФГИС заключения </a:t>
                      </a:r>
                    </a:p>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tx2"/>
                          </a:solidFill>
                          <a:latin typeface="Arial Narrow" pitchFamily="34" charset="0"/>
                          <a:cs typeface="Times New Roman" pitchFamily="18" charset="0"/>
                        </a:rPr>
                        <a:t>экспертизы качества специальной оценки условий</a:t>
                      </a:r>
                    </a:p>
                    <a:p>
                      <a:pPr marL="0" indent="0"/>
                      <a:endParaRPr lang="ru-RU" sz="1400" dirty="0">
                        <a:latin typeface="Arial Narrow" pitchFamily="34" charset="0"/>
                      </a:endParaRPr>
                    </a:p>
                  </a:txBody>
                  <a:tcPr/>
                </a:tc>
                <a:tc>
                  <a:txBody>
                    <a:bodyPr/>
                    <a:lstStyle/>
                    <a:p>
                      <a:pPr marL="342900" lvl="0" indent="-342900"/>
                      <a:r>
                        <a:rPr lang="ru-RU" sz="1400" dirty="0" smtClean="0">
                          <a:solidFill>
                            <a:srgbClr val="002060"/>
                          </a:solidFill>
                          <a:latin typeface="Arial Narrow" pitchFamily="34" charset="0"/>
                          <a:cs typeface="Times New Roman" pitchFamily="18" charset="0"/>
                        </a:rPr>
                        <a:t>Владимирская область</a:t>
                      </a:r>
                    </a:p>
                    <a:p>
                      <a:pPr marL="342900" lvl="0" indent="-342900"/>
                      <a:r>
                        <a:rPr lang="ru-RU" sz="1400" dirty="0" smtClean="0">
                          <a:solidFill>
                            <a:srgbClr val="002060"/>
                          </a:solidFill>
                          <a:latin typeface="Arial Narrow" pitchFamily="34" charset="0"/>
                          <a:cs typeface="Times New Roman" pitchFamily="18" charset="0"/>
                        </a:rPr>
                        <a:t>Республика Адыгея</a:t>
                      </a:r>
                    </a:p>
                    <a:p>
                      <a:pPr marL="342900" indent="-342900">
                        <a:buNone/>
                      </a:pPr>
                      <a:endParaRPr lang="ru-RU" sz="1400" dirty="0">
                        <a:latin typeface="Arial Narrow" pitchFamily="34" charset="0"/>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Номер слайда 3"/>
          <p:cNvSpPr>
            <a:spLocks noGrp="1"/>
          </p:cNvSpPr>
          <p:nvPr>
            <p:ph type="sldNum" sz="quarter" idx="12"/>
          </p:nvPr>
        </p:nvSpPr>
        <p:spPr bwMode="auto">
          <a:xfrm>
            <a:off x="6588125" y="6381750"/>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2121A1F7-EADE-4704-B78F-B2C44082F88A}" type="slidenum">
              <a:rPr lang="ru-RU" sz="1800" smtClean="0">
                <a:solidFill>
                  <a:srgbClr val="626262"/>
                </a:solidFill>
                <a:latin typeface="Arial Black" pitchFamily="34" charset="0"/>
                <a:cs typeface="Arial" pitchFamily="34" charset="0"/>
              </a:rPr>
              <a:pPr fontAlgn="base">
                <a:spcBef>
                  <a:spcPct val="20000"/>
                </a:spcBef>
                <a:spcAft>
                  <a:spcPct val="0"/>
                </a:spcAft>
              </a:pPr>
              <a:t>18</a:t>
            </a:fld>
            <a:endParaRPr lang="ru-RU" sz="1800" smtClean="0">
              <a:solidFill>
                <a:srgbClr val="626262"/>
              </a:solidFill>
              <a:latin typeface="Arial Black" pitchFamily="34" charset="0"/>
              <a:cs typeface="Arial" pitchFamily="34" charset="0"/>
            </a:endParaRPr>
          </a:p>
        </p:txBody>
      </p:sp>
      <p:pic>
        <p:nvPicPr>
          <p:cNvPr id="45060" name="Picture 13"/>
          <p:cNvPicPr>
            <a:picLocks noChangeAspect="1" noChangeArrowheads="1"/>
          </p:cNvPicPr>
          <p:nvPr/>
        </p:nvPicPr>
        <p:blipFill>
          <a:blip r:embed="rId2" cstate="print"/>
          <a:srcRect/>
          <a:stretch>
            <a:fillRect/>
          </a:stretch>
        </p:blipFill>
        <p:spPr bwMode="auto">
          <a:xfrm>
            <a:off x="900113" y="6364288"/>
            <a:ext cx="1800225" cy="493712"/>
          </a:xfrm>
          <a:prstGeom prst="rect">
            <a:avLst/>
          </a:prstGeom>
          <a:noFill/>
          <a:ln w="9525">
            <a:noFill/>
            <a:miter lim="800000"/>
            <a:headEnd/>
            <a:tailEnd/>
          </a:ln>
        </p:spPr>
      </p:pic>
      <p:sp>
        <p:nvSpPr>
          <p:cNvPr id="45061"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45062"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26" name="Прямоугольник 25"/>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9" name="TextBox 8"/>
          <p:cNvSpPr txBox="1"/>
          <p:nvPr/>
        </p:nvSpPr>
        <p:spPr>
          <a:xfrm>
            <a:off x="285720" y="1071546"/>
            <a:ext cx="2714644" cy="369332"/>
          </a:xfrm>
          <a:prstGeom prst="rect">
            <a:avLst/>
          </a:prstGeom>
          <a:noFill/>
        </p:spPr>
        <p:txBody>
          <a:bodyPr wrap="square" rtlCol="0">
            <a:spAutoFit/>
          </a:bodyPr>
          <a:lstStyle/>
          <a:p>
            <a:endParaRPr lang="ru-RU" dirty="0"/>
          </a:p>
        </p:txBody>
      </p:sp>
      <p:sp>
        <p:nvSpPr>
          <p:cNvPr id="12" name="TextBox 11"/>
          <p:cNvSpPr txBox="1"/>
          <p:nvPr/>
        </p:nvSpPr>
        <p:spPr>
          <a:xfrm>
            <a:off x="-540568" y="5373216"/>
            <a:ext cx="2808312" cy="338554"/>
          </a:xfrm>
          <a:prstGeom prst="rect">
            <a:avLst/>
          </a:prstGeom>
          <a:noFill/>
        </p:spPr>
        <p:txBody>
          <a:bodyPr wrap="square" rtlCol="0">
            <a:spAutoFit/>
          </a:bodyPr>
          <a:lstStyle/>
          <a:p>
            <a:pPr marL="342900" indent="-342900"/>
            <a:r>
              <a:rPr lang="ru-RU" sz="1600" dirty="0" smtClean="0">
                <a:solidFill>
                  <a:srgbClr val="FF0000"/>
                </a:solidFill>
                <a:latin typeface="Times New Roman" pitchFamily="18" charset="0"/>
                <a:cs typeface="Times New Roman" pitchFamily="18" charset="0"/>
              </a:rPr>
              <a:t> </a:t>
            </a:r>
          </a:p>
        </p:txBody>
      </p:sp>
      <p:sp>
        <p:nvSpPr>
          <p:cNvPr id="13" name="Заголовок 1"/>
          <p:cNvSpPr txBox="1">
            <a:spLocks/>
          </p:cNvSpPr>
          <p:nvPr/>
        </p:nvSpPr>
        <p:spPr bwMode="auto">
          <a:xfrm>
            <a:off x="323528" y="188640"/>
            <a:ext cx="8640960" cy="8640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sz="18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0" lang="ru-RU" sz="1600" b="1" i="0" u="none" strike="noStrike" kern="1200" cap="none" spc="0" normalizeH="0" baseline="0" noProof="0" dirty="0" smtClean="0">
                <a:ln>
                  <a:noFill/>
                </a:ln>
                <a:solidFill>
                  <a:schemeClr val="tx2"/>
                </a:solidFill>
                <a:effectLst/>
                <a:uLnTx/>
                <a:uFillTx/>
                <a:latin typeface="Arial Narrow" pitchFamily="34" charset="0"/>
                <a:ea typeface="+mj-ea"/>
                <a:cs typeface="Times New Roman" pitchFamily="18" charset="0"/>
              </a:rPr>
              <a:t>ЗАДАЧИ ОРГАНОВ ИСПОЛНИТЕЛЬНОЙ ВЛАСТИ ПО ТРУДУ</a:t>
            </a:r>
            <a:br>
              <a:rPr kumimoji="0" lang="ru-RU" sz="1600" b="1" i="0" u="none" strike="noStrike" kern="1200" cap="none" spc="0" normalizeH="0" baseline="0" noProof="0" dirty="0" smtClean="0">
                <a:ln>
                  <a:noFill/>
                </a:ln>
                <a:solidFill>
                  <a:schemeClr val="tx2"/>
                </a:solidFill>
                <a:effectLst/>
                <a:uLnTx/>
                <a:uFillTx/>
                <a:latin typeface="Arial Narrow" pitchFamily="34" charset="0"/>
                <a:ea typeface="+mj-ea"/>
                <a:cs typeface="Times New Roman" pitchFamily="18" charset="0"/>
              </a:rPr>
            </a:br>
            <a:endParaRPr kumimoji="0" lang="ru-RU" sz="1600" b="1" i="0" u="none" strike="noStrike" kern="1200" cap="none" spc="0" normalizeH="0" baseline="0" noProof="0" dirty="0" smtClean="0">
              <a:ln>
                <a:noFill/>
              </a:ln>
              <a:solidFill>
                <a:schemeClr val="tx2"/>
              </a:solidFill>
              <a:effectLst/>
              <a:uLnTx/>
              <a:uFillTx/>
              <a:latin typeface="Arial Narrow" pitchFamily="34" charset="0"/>
              <a:ea typeface="+mj-ea"/>
              <a:cs typeface="Times New Roman" pitchFamily="18" charset="0"/>
            </a:endParaRPr>
          </a:p>
        </p:txBody>
      </p:sp>
      <p:graphicFrame>
        <p:nvGraphicFramePr>
          <p:cNvPr id="14" name="Схема 13"/>
          <p:cNvGraphicFramePr/>
          <p:nvPr/>
        </p:nvGraphicFramePr>
        <p:xfrm>
          <a:off x="683568" y="1397000"/>
          <a:ext cx="8064896"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Номер слайда 3"/>
          <p:cNvSpPr>
            <a:spLocks noGrp="1"/>
          </p:cNvSpPr>
          <p:nvPr>
            <p:ph type="sldNum" sz="quarter" idx="12"/>
          </p:nvPr>
        </p:nvSpPr>
        <p:spPr bwMode="auto">
          <a:xfrm>
            <a:off x="8388424" y="6492875"/>
            <a:ext cx="621333"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4C94465F-E747-4495-9EA1-CDBFFEAE22BC}" type="slidenum">
              <a:rPr lang="ru-RU" sz="1800" smtClean="0">
                <a:solidFill>
                  <a:srgbClr val="626262"/>
                </a:solidFill>
                <a:latin typeface="Arial Black" pitchFamily="34" charset="0"/>
                <a:cs typeface="Arial" pitchFamily="34" charset="0"/>
              </a:rPr>
              <a:pPr fontAlgn="base">
                <a:spcBef>
                  <a:spcPct val="20000"/>
                </a:spcBef>
                <a:spcAft>
                  <a:spcPct val="0"/>
                </a:spcAft>
              </a:pPr>
              <a:t>2</a:t>
            </a:fld>
            <a:endParaRPr lang="ru-RU" sz="1800" dirty="0" smtClean="0">
              <a:solidFill>
                <a:srgbClr val="626262"/>
              </a:solidFill>
              <a:latin typeface="Arial Black" pitchFamily="34" charset="0"/>
              <a:cs typeface="Arial" pitchFamily="34" charset="0"/>
            </a:endParaRPr>
          </a:p>
        </p:txBody>
      </p:sp>
      <p:sp>
        <p:nvSpPr>
          <p:cNvPr id="49155" name="Заголовок 1"/>
          <p:cNvSpPr>
            <a:spLocks noGrp="1"/>
          </p:cNvSpPr>
          <p:nvPr>
            <p:ph type="title"/>
          </p:nvPr>
        </p:nvSpPr>
        <p:spPr>
          <a:xfrm>
            <a:off x="0" y="0"/>
            <a:ext cx="9144000" cy="792087"/>
          </a:xfrm>
        </p:spPr>
        <p:txBody>
          <a:bodyPr/>
          <a:lstStyle/>
          <a:p>
            <a:r>
              <a:rPr lang="ru-RU" sz="2000" b="1" dirty="0" smtClean="0">
                <a:solidFill>
                  <a:schemeClr val="tx2"/>
                </a:solidFill>
                <a:latin typeface="Arial Narrow" pitchFamily="34" charset="0"/>
              </a:rPr>
              <a:t>ГОСУДАРСТВЕННАЯ ЭКСПЕРТИЗА УСЛОВИЙ ТРУДА (2015 ГОД)</a:t>
            </a:r>
          </a:p>
        </p:txBody>
      </p:sp>
      <p:pic>
        <p:nvPicPr>
          <p:cNvPr id="49156" name="Picture 13"/>
          <p:cNvPicPr>
            <a:picLocks noChangeAspect="1" noChangeArrowheads="1"/>
          </p:cNvPicPr>
          <p:nvPr/>
        </p:nvPicPr>
        <p:blipFill>
          <a:blip r:embed="rId2" cstate="print"/>
          <a:srcRect/>
          <a:stretch>
            <a:fillRect/>
          </a:stretch>
        </p:blipFill>
        <p:spPr bwMode="auto">
          <a:xfrm>
            <a:off x="900113" y="6364288"/>
            <a:ext cx="1800225" cy="493712"/>
          </a:xfrm>
          <a:prstGeom prst="rect">
            <a:avLst/>
          </a:prstGeom>
          <a:noFill/>
          <a:ln w="9525">
            <a:noFill/>
            <a:miter lim="800000"/>
            <a:headEnd/>
            <a:tailEnd/>
          </a:ln>
        </p:spPr>
      </p:pic>
      <p:sp>
        <p:nvSpPr>
          <p:cNvPr id="49157"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49158"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26" name="Прямоугольник 25"/>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10" name="Стрелка вправо 9"/>
          <p:cNvSpPr/>
          <p:nvPr/>
        </p:nvSpPr>
        <p:spPr>
          <a:xfrm>
            <a:off x="611560" y="908720"/>
            <a:ext cx="4320480" cy="792088"/>
          </a:xfrm>
          <a:prstGeom prst="rightArrow">
            <a:avLst>
              <a:gd name="adj1" fmla="val 100000"/>
              <a:gd name="adj2" fmla="val 50000"/>
            </a:avLst>
          </a:prstGeom>
          <a:solidFill>
            <a:schemeClr val="accent1">
              <a:lumMod val="20000"/>
              <a:lumOff val="80000"/>
            </a:schemeClr>
          </a:solidFill>
          <a:ln>
            <a:solidFill>
              <a:schemeClr val="tx2"/>
            </a:solidFill>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sz="1600" b="1" dirty="0" smtClean="0">
                <a:solidFill>
                  <a:srgbClr val="002060"/>
                </a:solidFill>
                <a:latin typeface="Arial Narrow" pitchFamily="34" charset="0"/>
              </a:rPr>
              <a:t>ОБЩАЯ ЧИСЛЕННОСТЬ ГОСУДАРСТВЕННЫХ ЭКСПЕРТОВ</a:t>
            </a:r>
            <a:endParaRPr lang="ru-RU" sz="1600" b="1" dirty="0">
              <a:solidFill>
                <a:srgbClr val="002060"/>
              </a:solidFill>
              <a:latin typeface="Arial Narrow" pitchFamily="34" charset="0"/>
            </a:endParaRPr>
          </a:p>
        </p:txBody>
      </p:sp>
      <p:sp>
        <p:nvSpPr>
          <p:cNvPr id="11" name="Стрелка вправо 10"/>
          <p:cNvSpPr/>
          <p:nvPr/>
        </p:nvSpPr>
        <p:spPr>
          <a:xfrm>
            <a:off x="611560" y="4005064"/>
            <a:ext cx="4392488" cy="1080120"/>
          </a:xfrm>
          <a:prstGeom prst="rightArrow">
            <a:avLst>
              <a:gd name="adj1" fmla="val 100000"/>
              <a:gd name="adj2" fmla="val 50000"/>
            </a:avLst>
          </a:prstGeom>
          <a:solidFill>
            <a:schemeClr val="accent1">
              <a:lumMod val="40000"/>
              <a:lumOff val="60000"/>
            </a:schemeClr>
          </a:solidFill>
          <a:ln>
            <a:solidFill>
              <a:srgbClr val="23538D"/>
            </a:solidFill>
          </a:ln>
        </p:spPr>
        <p:style>
          <a:lnRef idx="1">
            <a:schemeClr val="accent3"/>
          </a:lnRef>
          <a:fillRef idx="2">
            <a:schemeClr val="accent3"/>
          </a:fillRef>
          <a:effectRef idx="1">
            <a:schemeClr val="accent3"/>
          </a:effectRef>
          <a:fontRef idx="minor">
            <a:schemeClr val="dk1"/>
          </a:fontRef>
        </p:style>
        <p:txBody>
          <a:bodyPr rtlCol="0" anchor="ctr"/>
          <a:lstStyle/>
          <a:p>
            <a:pPr algn="ctr" fontAlgn="auto">
              <a:spcBef>
                <a:spcPts val="0"/>
              </a:spcBef>
              <a:spcAft>
                <a:spcPts val="0"/>
              </a:spcAft>
            </a:pPr>
            <a:r>
              <a:rPr lang="ru-RU" sz="1600" b="1" dirty="0" smtClean="0">
                <a:solidFill>
                  <a:srgbClr val="002060"/>
                </a:solidFill>
                <a:latin typeface="Arial Narrow" pitchFamily="34" charset="0"/>
              </a:rPr>
              <a:t>ОБЩЕЕ КОЛИЧЕСТВО СУДЕБНЫХ ЗАСЕДАНИЙ, К УЧАСТИЮ В КОТОРЫХ ПРИВЛЕКАЛИСЬ ГОСУДАРСТВЕННЫЕ ЭКСПЕРТЫ</a:t>
            </a:r>
            <a:endParaRPr lang="ru-RU" sz="1600" b="1" dirty="0">
              <a:solidFill>
                <a:srgbClr val="002060"/>
              </a:solidFill>
              <a:latin typeface="Arial Narrow" pitchFamily="34" charset="0"/>
            </a:endParaRPr>
          </a:p>
        </p:txBody>
      </p:sp>
      <p:sp>
        <p:nvSpPr>
          <p:cNvPr id="12" name="Стрелка вправо 11"/>
          <p:cNvSpPr/>
          <p:nvPr/>
        </p:nvSpPr>
        <p:spPr>
          <a:xfrm>
            <a:off x="611560" y="3140968"/>
            <a:ext cx="4392488" cy="720080"/>
          </a:xfrm>
          <a:prstGeom prst="rightArrow">
            <a:avLst>
              <a:gd name="adj1" fmla="val 100000"/>
              <a:gd name="adj2" fmla="val 50000"/>
            </a:avLst>
          </a:prstGeom>
          <a:solidFill>
            <a:schemeClr val="accent1">
              <a:lumMod val="60000"/>
              <a:lumOff val="40000"/>
            </a:schemeClr>
          </a:solidFill>
          <a:ln>
            <a:solidFill>
              <a:srgbClr val="23538D"/>
            </a:solidFill>
          </a:ln>
        </p:spPr>
        <p:style>
          <a:lnRef idx="1">
            <a:schemeClr val="accent5"/>
          </a:lnRef>
          <a:fillRef idx="2">
            <a:schemeClr val="accent5"/>
          </a:fillRef>
          <a:effectRef idx="1">
            <a:schemeClr val="accent5"/>
          </a:effectRef>
          <a:fontRef idx="minor">
            <a:schemeClr val="dk1"/>
          </a:fontRef>
        </p:style>
        <p:txBody>
          <a:bodyPr rtlCol="0" anchor="ctr"/>
          <a:lstStyle/>
          <a:p>
            <a:pPr algn="ctr" fontAlgn="auto">
              <a:spcBef>
                <a:spcPts val="0"/>
              </a:spcBef>
              <a:spcAft>
                <a:spcPts val="0"/>
              </a:spcAft>
            </a:pPr>
            <a:r>
              <a:rPr lang="ru-RU" sz="1600" b="1" dirty="0" smtClean="0">
                <a:solidFill>
                  <a:srgbClr val="002060"/>
                </a:solidFill>
                <a:latin typeface="Arial Narrow" pitchFamily="34" charset="0"/>
              </a:rPr>
              <a:t>КОЛИЧЕСТВО ПРИВЛЕЧЕНИЙ ИЗМЕРИТЕЛЬНЫХ ЛАБОРАТОРИЙ</a:t>
            </a:r>
            <a:endParaRPr lang="ru-RU" sz="1600" b="1" dirty="0">
              <a:solidFill>
                <a:srgbClr val="002060"/>
              </a:solidFill>
              <a:latin typeface="Arial Narrow" pitchFamily="34" charset="0"/>
            </a:endParaRPr>
          </a:p>
        </p:txBody>
      </p:sp>
      <p:sp>
        <p:nvSpPr>
          <p:cNvPr id="13" name="Стрелка вправо 12"/>
          <p:cNvSpPr/>
          <p:nvPr/>
        </p:nvSpPr>
        <p:spPr>
          <a:xfrm>
            <a:off x="611560" y="1988840"/>
            <a:ext cx="4320480" cy="936104"/>
          </a:xfrm>
          <a:prstGeom prst="rightArrow">
            <a:avLst>
              <a:gd name="adj1" fmla="val 100000"/>
              <a:gd name="adj2" fmla="val 50000"/>
            </a:avLst>
          </a:prstGeom>
          <a:solidFill>
            <a:schemeClr val="tx2">
              <a:lumMod val="60000"/>
              <a:lumOff val="40000"/>
            </a:schemeClr>
          </a:solidFill>
          <a:ln>
            <a:solidFill>
              <a:srgbClr val="23538D"/>
            </a:solidFill>
          </a:ln>
        </p:spPr>
        <p:style>
          <a:lnRef idx="1">
            <a:schemeClr val="accent6"/>
          </a:lnRef>
          <a:fillRef idx="2">
            <a:schemeClr val="accent6"/>
          </a:fillRef>
          <a:effectRef idx="1">
            <a:schemeClr val="accent6"/>
          </a:effectRef>
          <a:fontRef idx="minor">
            <a:schemeClr val="dk1"/>
          </a:fontRef>
        </p:style>
        <p:txBody>
          <a:bodyPr rtlCol="0" anchor="ctr"/>
          <a:lstStyle/>
          <a:p>
            <a:pPr algn="ctr" fontAlgn="auto">
              <a:spcBef>
                <a:spcPts val="0"/>
              </a:spcBef>
              <a:spcAft>
                <a:spcPts val="0"/>
              </a:spcAft>
            </a:pPr>
            <a:r>
              <a:rPr lang="ru-RU" sz="1600" b="1" dirty="0" smtClean="0">
                <a:solidFill>
                  <a:srgbClr val="002060"/>
                </a:solidFill>
                <a:latin typeface="Arial Narrow" pitchFamily="34" charset="0"/>
              </a:rPr>
              <a:t>НАЛИЧИЕ СОБСТВЕННЫХ ЛАБОРАТОРИЙ</a:t>
            </a:r>
            <a:endParaRPr lang="ru-RU" sz="1600" b="1" dirty="0">
              <a:solidFill>
                <a:srgbClr val="002060"/>
              </a:solidFill>
              <a:latin typeface="Arial Narrow" pitchFamily="34" charset="0"/>
            </a:endParaRPr>
          </a:p>
        </p:txBody>
      </p:sp>
      <p:sp>
        <p:nvSpPr>
          <p:cNvPr id="14" name="Стрелка вправо 13"/>
          <p:cNvSpPr/>
          <p:nvPr/>
        </p:nvSpPr>
        <p:spPr>
          <a:xfrm>
            <a:off x="611560" y="5301208"/>
            <a:ext cx="4392488" cy="936104"/>
          </a:xfrm>
          <a:prstGeom prst="rightArrow">
            <a:avLst>
              <a:gd name="adj1" fmla="val 100000"/>
              <a:gd name="adj2" fmla="val 50000"/>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sz="1600" b="1" dirty="0" smtClean="0">
                <a:solidFill>
                  <a:srgbClr val="002060"/>
                </a:solidFill>
                <a:latin typeface="Arial Narrow" pitchFamily="34" charset="0"/>
              </a:rPr>
              <a:t>ОБЩЕЕ КОЛИЧЕСТВО ВЫДАННЫХ ЗАКЛЮЧЕНИЙ</a:t>
            </a:r>
            <a:endParaRPr lang="ru-RU" sz="1600" b="1" dirty="0">
              <a:solidFill>
                <a:srgbClr val="002060"/>
              </a:solidFill>
              <a:latin typeface="Arial Narrow" pitchFamily="34" charset="0"/>
            </a:endParaRPr>
          </a:p>
        </p:txBody>
      </p:sp>
      <p:sp>
        <p:nvSpPr>
          <p:cNvPr id="15" name="Прямоугольник 14"/>
          <p:cNvSpPr/>
          <p:nvPr/>
        </p:nvSpPr>
        <p:spPr>
          <a:xfrm>
            <a:off x="5148064" y="5229200"/>
            <a:ext cx="3816424" cy="108012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ru-RU" b="1" dirty="0" smtClean="0">
              <a:solidFill>
                <a:schemeClr val="bg1"/>
              </a:solidFill>
              <a:latin typeface="Arial Narrow" pitchFamily="34" charset="0"/>
            </a:endParaRPr>
          </a:p>
          <a:p>
            <a:pPr algn="ctr" fontAlgn="auto">
              <a:spcBef>
                <a:spcPts val="0"/>
              </a:spcBef>
              <a:spcAft>
                <a:spcPts val="0"/>
              </a:spcAft>
            </a:pPr>
            <a:r>
              <a:rPr lang="ru-RU" b="1" dirty="0" smtClean="0">
                <a:solidFill>
                  <a:schemeClr val="tx1"/>
                </a:solidFill>
                <a:latin typeface="Arial Narrow" pitchFamily="34" charset="0"/>
              </a:rPr>
              <a:t>5  022</a:t>
            </a:r>
          </a:p>
          <a:p>
            <a:pPr algn="ctr" fontAlgn="auto">
              <a:spcBef>
                <a:spcPts val="0"/>
              </a:spcBef>
              <a:spcAft>
                <a:spcPts val="0"/>
              </a:spcAft>
            </a:pPr>
            <a:r>
              <a:rPr lang="ru-RU" b="1" dirty="0" smtClean="0">
                <a:solidFill>
                  <a:schemeClr val="tx1"/>
                </a:solidFill>
                <a:latin typeface="Arial Narrow" pitchFamily="34" charset="0"/>
              </a:rPr>
              <a:t>из них 1 395</a:t>
            </a:r>
          </a:p>
          <a:p>
            <a:pPr algn="ctr" fontAlgn="auto">
              <a:spcBef>
                <a:spcPts val="0"/>
              </a:spcBef>
              <a:spcAft>
                <a:spcPts val="0"/>
              </a:spcAft>
            </a:pPr>
            <a:r>
              <a:rPr lang="ru-RU" b="1" dirty="0" smtClean="0">
                <a:solidFill>
                  <a:schemeClr val="tx1"/>
                </a:solidFill>
                <a:latin typeface="Arial Narrow" pitchFamily="34" charset="0"/>
              </a:rPr>
              <a:t>содержат указания на допущенные нарушения</a:t>
            </a:r>
          </a:p>
          <a:p>
            <a:pPr algn="ctr" fontAlgn="auto">
              <a:spcBef>
                <a:spcPts val="0"/>
              </a:spcBef>
              <a:spcAft>
                <a:spcPts val="0"/>
              </a:spcAft>
            </a:pPr>
            <a:endParaRPr lang="ru-RU" sz="1600" b="1" dirty="0">
              <a:solidFill>
                <a:schemeClr val="tx1"/>
              </a:solidFill>
              <a:latin typeface="Arial Narrow" pitchFamily="34" charset="0"/>
            </a:endParaRPr>
          </a:p>
        </p:txBody>
      </p:sp>
      <p:sp>
        <p:nvSpPr>
          <p:cNvPr id="19" name="Прямоугольник 18"/>
          <p:cNvSpPr/>
          <p:nvPr/>
        </p:nvSpPr>
        <p:spPr>
          <a:xfrm>
            <a:off x="5220072" y="908720"/>
            <a:ext cx="3672408" cy="792088"/>
          </a:xfrm>
          <a:prstGeom prst="rect">
            <a:avLst/>
          </a:prstGeom>
          <a:solidFill>
            <a:schemeClr val="accent1">
              <a:lumMod val="20000"/>
              <a:lumOff val="80000"/>
            </a:schemeClr>
          </a:solidFill>
          <a:ln>
            <a:solidFill>
              <a:schemeClr val="tx2"/>
            </a:solidFill>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b="1" dirty="0" smtClean="0">
                <a:solidFill>
                  <a:srgbClr val="002060"/>
                </a:solidFill>
                <a:latin typeface="Arial Narrow" pitchFamily="34" charset="0"/>
              </a:rPr>
              <a:t>292</a:t>
            </a:r>
            <a:endParaRPr lang="ru-RU" b="1" dirty="0">
              <a:solidFill>
                <a:srgbClr val="002060"/>
              </a:solidFill>
              <a:latin typeface="Arial Narrow" pitchFamily="34" charset="0"/>
            </a:endParaRPr>
          </a:p>
        </p:txBody>
      </p:sp>
      <p:sp>
        <p:nvSpPr>
          <p:cNvPr id="20" name="Прямоугольник 19"/>
          <p:cNvSpPr/>
          <p:nvPr/>
        </p:nvSpPr>
        <p:spPr>
          <a:xfrm>
            <a:off x="5220072" y="4005064"/>
            <a:ext cx="3672408" cy="1008112"/>
          </a:xfrm>
          <a:prstGeom prst="rect">
            <a:avLst/>
          </a:prstGeom>
          <a:solidFill>
            <a:schemeClr val="accent1">
              <a:lumMod val="40000"/>
              <a:lumOff val="60000"/>
            </a:schemeClr>
          </a:solidFill>
          <a:ln>
            <a:solidFill>
              <a:srgbClr val="23538D"/>
            </a:solidFill>
          </a:ln>
        </p:spPr>
        <p:style>
          <a:lnRef idx="1">
            <a:schemeClr val="accent3"/>
          </a:lnRef>
          <a:fillRef idx="2">
            <a:schemeClr val="accent3"/>
          </a:fillRef>
          <a:effectRef idx="1">
            <a:schemeClr val="accent3"/>
          </a:effectRef>
          <a:fontRef idx="minor">
            <a:schemeClr val="dk1"/>
          </a:fontRef>
        </p:style>
        <p:txBody>
          <a:bodyPr rtlCol="0" anchor="ctr"/>
          <a:lstStyle/>
          <a:p>
            <a:pPr algn="ctr" fontAlgn="auto">
              <a:spcBef>
                <a:spcPts val="0"/>
              </a:spcBef>
              <a:spcAft>
                <a:spcPts val="0"/>
              </a:spcAft>
            </a:pPr>
            <a:r>
              <a:rPr lang="ru-RU" b="1" dirty="0" smtClean="0">
                <a:solidFill>
                  <a:srgbClr val="002060"/>
                </a:solidFill>
                <a:latin typeface="Arial Narrow" pitchFamily="34" charset="0"/>
              </a:rPr>
              <a:t>435</a:t>
            </a:r>
            <a:endParaRPr lang="ru-RU" b="1" dirty="0">
              <a:solidFill>
                <a:srgbClr val="002060"/>
              </a:solidFill>
              <a:latin typeface="Arial Narrow" pitchFamily="34" charset="0"/>
            </a:endParaRPr>
          </a:p>
        </p:txBody>
      </p:sp>
      <p:sp>
        <p:nvSpPr>
          <p:cNvPr id="21" name="Прямоугольник 20"/>
          <p:cNvSpPr/>
          <p:nvPr/>
        </p:nvSpPr>
        <p:spPr>
          <a:xfrm>
            <a:off x="5220072" y="3140968"/>
            <a:ext cx="3672408" cy="720080"/>
          </a:xfrm>
          <a:prstGeom prst="rect">
            <a:avLst/>
          </a:prstGeom>
          <a:solidFill>
            <a:schemeClr val="accent1">
              <a:lumMod val="60000"/>
              <a:lumOff val="4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fontAlgn="auto">
              <a:spcBef>
                <a:spcPts val="0"/>
              </a:spcBef>
              <a:spcAft>
                <a:spcPts val="0"/>
              </a:spcAft>
            </a:pPr>
            <a:r>
              <a:rPr lang="ru-RU" b="1" dirty="0" smtClean="0">
                <a:solidFill>
                  <a:srgbClr val="002060"/>
                </a:solidFill>
                <a:latin typeface="Arial Narrow" pitchFamily="34" charset="0"/>
              </a:rPr>
              <a:t>12</a:t>
            </a:r>
            <a:endParaRPr lang="ru-RU" b="1" dirty="0">
              <a:solidFill>
                <a:srgbClr val="002060"/>
              </a:solidFill>
              <a:latin typeface="Arial Narrow" pitchFamily="34" charset="0"/>
            </a:endParaRPr>
          </a:p>
        </p:txBody>
      </p:sp>
      <p:sp>
        <p:nvSpPr>
          <p:cNvPr id="22" name="Прямоугольник 21"/>
          <p:cNvSpPr/>
          <p:nvPr/>
        </p:nvSpPr>
        <p:spPr>
          <a:xfrm>
            <a:off x="5220072" y="1988840"/>
            <a:ext cx="3672408" cy="864096"/>
          </a:xfrm>
          <a:prstGeom prst="rect">
            <a:avLst/>
          </a:prstGeom>
          <a:solidFill>
            <a:schemeClr val="tx2">
              <a:lumMod val="60000"/>
              <a:lumOff val="40000"/>
            </a:schemeClr>
          </a:solidFill>
          <a:ln>
            <a:solidFill>
              <a:srgbClr val="23538D"/>
            </a:solidFill>
          </a:ln>
        </p:spPr>
        <p:style>
          <a:lnRef idx="1">
            <a:schemeClr val="accent6"/>
          </a:lnRef>
          <a:fillRef idx="2">
            <a:schemeClr val="accent6"/>
          </a:fillRef>
          <a:effectRef idx="1">
            <a:schemeClr val="accent6"/>
          </a:effectRef>
          <a:fontRef idx="minor">
            <a:schemeClr val="dk1"/>
          </a:fontRef>
        </p:style>
        <p:txBody>
          <a:bodyPr rtlCol="0" anchor="ctr"/>
          <a:lstStyle/>
          <a:p>
            <a:pPr algn="ctr" fontAlgn="auto">
              <a:spcBef>
                <a:spcPts val="0"/>
              </a:spcBef>
              <a:spcAft>
                <a:spcPts val="0"/>
              </a:spcAft>
            </a:pPr>
            <a:r>
              <a:rPr lang="ru-RU" b="1" dirty="0" smtClean="0">
                <a:solidFill>
                  <a:schemeClr val="tx1"/>
                </a:solidFill>
                <a:latin typeface="Arial Narrow" pitchFamily="34" charset="0"/>
              </a:rPr>
              <a:t>Краснодарский край</a:t>
            </a:r>
          </a:p>
          <a:p>
            <a:pPr algn="ctr" fontAlgn="auto">
              <a:spcBef>
                <a:spcPts val="0"/>
              </a:spcBef>
              <a:spcAft>
                <a:spcPts val="0"/>
              </a:spcAft>
            </a:pPr>
            <a:r>
              <a:rPr lang="ru-RU" b="1" dirty="0" smtClean="0">
                <a:solidFill>
                  <a:schemeClr val="tx1"/>
                </a:solidFill>
                <a:latin typeface="Arial Narrow" pitchFamily="34" charset="0"/>
              </a:rPr>
              <a:t>Самарская область</a:t>
            </a:r>
          </a:p>
          <a:p>
            <a:pPr algn="ctr" fontAlgn="auto">
              <a:spcBef>
                <a:spcPts val="0"/>
              </a:spcBef>
              <a:spcAft>
                <a:spcPts val="0"/>
              </a:spcAft>
            </a:pPr>
            <a:r>
              <a:rPr lang="ru-RU" b="1" dirty="0" smtClean="0">
                <a:solidFill>
                  <a:schemeClr val="tx1"/>
                </a:solidFill>
                <a:latin typeface="Arial Narrow" pitchFamily="34" charset="0"/>
              </a:rPr>
              <a:t>Москва</a:t>
            </a:r>
            <a:endParaRPr lang="ru-RU" b="1" dirty="0">
              <a:solidFill>
                <a:schemeClr val="tx1"/>
              </a:solidFill>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bwMode="auto">
          <a:xfrm>
            <a:off x="179512" y="260648"/>
            <a:ext cx="8784976" cy="7920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b="1" i="0" u="none" strike="noStrike" kern="1200" cap="none" spc="0" normalizeH="0" baseline="0" noProof="0" dirty="0" smtClean="0">
                <a:ln>
                  <a:noFill/>
                </a:ln>
                <a:solidFill>
                  <a:schemeClr val="tx2"/>
                </a:solidFill>
                <a:effectLst/>
                <a:uLnTx/>
                <a:uFillTx/>
                <a:latin typeface="Arial Narrow" pitchFamily="34" charset="0"/>
                <a:ea typeface="+mj-ea"/>
                <a:cs typeface="+mj-cs"/>
              </a:rPr>
              <a:t>ГОСУДАРСТВЕННАЯ ЭКСПЕРТИЗА УСЛОВИЙ ТРУДА В ЦЕЛЯХ ОЦЕНКИ КАЧЕСТВА ПРОВЕДЕНИЯ СПЕЦИАЛЬНОЙ ОЦЕНКИ УСЛОВИЙ ТРУДА ПО ФЕДЕРАЛЬНЫМ ОКРУГАМ  (2015 ГОД)</a:t>
            </a:r>
          </a:p>
        </p:txBody>
      </p:sp>
      <p:pic>
        <p:nvPicPr>
          <p:cNvPr id="6" name="Picture 14"/>
          <p:cNvPicPr>
            <a:picLocks noChangeAspect="1" noChangeArrowheads="1"/>
          </p:cNvPicPr>
          <p:nvPr/>
        </p:nvPicPr>
        <p:blipFill>
          <a:blip r:embed="rId2" cstate="print"/>
          <a:srcRect/>
          <a:stretch>
            <a:fillRect/>
          </a:stretch>
        </p:blipFill>
        <p:spPr bwMode="auto">
          <a:xfrm>
            <a:off x="911225" y="0"/>
            <a:ext cx="1428750" cy="114300"/>
          </a:xfrm>
          <a:prstGeom prst="rect">
            <a:avLst/>
          </a:prstGeom>
          <a:noFill/>
          <a:ln w="9525">
            <a:noFill/>
            <a:miter lim="800000"/>
            <a:headEnd/>
            <a:tailEnd/>
          </a:ln>
        </p:spPr>
      </p:pic>
      <p:pic>
        <p:nvPicPr>
          <p:cNvPr id="7" name="Picture 13"/>
          <p:cNvPicPr>
            <a:picLocks noChangeAspect="1" noChangeArrowheads="1"/>
          </p:cNvPicPr>
          <p:nvPr/>
        </p:nvPicPr>
        <p:blipFill>
          <a:blip r:embed="rId3" cstate="print"/>
          <a:srcRect/>
          <a:stretch>
            <a:fillRect/>
          </a:stretch>
        </p:blipFill>
        <p:spPr bwMode="auto">
          <a:xfrm>
            <a:off x="1619672" y="6561626"/>
            <a:ext cx="1080666" cy="296373"/>
          </a:xfrm>
          <a:prstGeom prst="rect">
            <a:avLst/>
          </a:prstGeom>
          <a:noFill/>
          <a:ln w="9525">
            <a:noFill/>
            <a:miter lim="800000"/>
            <a:headEnd/>
            <a:tailEnd/>
          </a:ln>
        </p:spPr>
      </p:pic>
      <p:sp>
        <p:nvSpPr>
          <p:cNvPr id="8"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9" name="Прямоугольник 8"/>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21" name="Прямоугольник 20"/>
          <p:cNvSpPr/>
          <p:nvPr/>
        </p:nvSpPr>
        <p:spPr>
          <a:xfrm>
            <a:off x="755576" y="1412776"/>
            <a:ext cx="5256584" cy="100811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ru-RU" sz="1400" b="1" dirty="0" smtClean="0">
              <a:latin typeface="Arial Narrow" pitchFamily="34" charset="0"/>
            </a:endParaRPr>
          </a:p>
          <a:p>
            <a:pPr algn="ctr" fontAlgn="auto">
              <a:spcBef>
                <a:spcPts val="0"/>
              </a:spcBef>
              <a:spcAft>
                <a:spcPts val="0"/>
              </a:spcAft>
            </a:pPr>
            <a:r>
              <a:rPr lang="ru-RU" sz="1600" b="1" dirty="0" smtClean="0">
                <a:latin typeface="Arial Narrow" pitchFamily="34" charset="0"/>
              </a:rPr>
              <a:t>Отсутствуют государственные эксперты в:</a:t>
            </a:r>
          </a:p>
          <a:p>
            <a:pPr algn="ctr" fontAlgn="auto">
              <a:spcBef>
                <a:spcPts val="0"/>
              </a:spcBef>
              <a:spcAft>
                <a:spcPts val="0"/>
              </a:spcAft>
            </a:pPr>
            <a:r>
              <a:rPr lang="ru-RU" sz="1400" b="1" dirty="0" smtClean="0">
                <a:latin typeface="Arial Narrow" pitchFamily="34" charset="0"/>
              </a:rPr>
              <a:t>Калужской области, Республике Дагестан, Республике Калмыкия, Республике Тыва, Республике Ингушетия, Республике Северная Осетия – Алания, Чукотском АО, Республике Крым, г. Севастополь</a:t>
            </a:r>
          </a:p>
          <a:p>
            <a:pPr algn="ctr" fontAlgn="auto">
              <a:spcBef>
                <a:spcPts val="0"/>
              </a:spcBef>
              <a:spcAft>
                <a:spcPts val="0"/>
              </a:spcAft>
            </a:pPr>
            <a:endParaRPr lang="ru-RU" sz="1400" b="1" dirty="0"/>
          </a:p>
        </p:txBody>
      </p:sp>
      <p:sp>
        <p:nvSpPr>
          <p:cNvPr id="22" name="Прямоугольник 21"/>
          <p:cNvSpPr/>
          <p:nvPr/>
        </p:nvSpPr>
        <p:spPr>
          <a:xfrm>
            <a:off x="1979712" y="2852936"/>
            <a:ext cx="5616624" cy="100811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ru-RU" sz="1400" b="1" dirty="0" smtClean="0">
              <a:latin typeface="Arial Narrow" pitchFamily="34" charset="0"/>
            </a:endParaRPr>
          </a:p>
          <a:p>
            <a:pPr algn="ctr" fontAlgn="auto">
              <a:spcBef>
                <a:spcPts val="0"/>
              </a:spcBef>
              <a:spcAft>
                <a:spcPts val="0"/>
              </a:spcAft>
            </a:pPr>
            <a:endParaRPr lang="ru-RU" sz="1600" b="1" dirty="0" smtClean="0">
              <a:latin typeface="Arial Narrow" pitchFamily="34" charset="0"/>
            </a:endParaRPr>
          </a:p>
          <a:p>
            <a:pPr algn="ctr" fontAlgn="auto">
              <a:spcBef>
                <a:spcPts val="0"/>
              </a:spcBef>
              <a:spcAft>
                <a:spcPts val="0"/>
              </a:spcAft>
            </a:pPr>
            <a:r>
              <a:rPr lang="ru-RU" sz="1600" b="1" dirty="0" smtClean="0">
                <a:latin typeface="Arial Narrow" pitchFamily="34" charset="0"/>
              </a:rPr>
              <a:t>Не создан орган, уполномоченный проводить ГЭУТ, в Республике Тыва</a:t>
            </a:r>
          </a:p>
          <a:p>
            <a:pPr algn="ctr" fontAlgn="auto">
              <a:spcBef>
                <a:spcPts val="0"/>
              </a:spcBef>
              <a:spcAft>
                <a:spcPts val="0"/>
              </a:spcAft>
            </a:pPr>
            <a:endParaRPr lang="ru-RU" sz="1600" b="1" dirty="0" smtClean="0">
              <a:latin typeface="Arial Narrow" pitchFamily="34" charset="0"/>
            </a:endParaRPr>
          </a:p>
          <a:p>
            <a:pPr algn="ctr" fontAlgn="auto">
              <a:spcBef>
                <a:spcPts val="0"/>
              </a:spcBef>
              <a:spcAft>
                <a:spcPts val="0"/>
              </a:spcAft>
            </a:pPr>
            <a:endParaRPr lang="ru-RU" sz="1400" b="1" dirty="0"/>
          </a:p>
        </p:txBody>
      </p:sp>
      <p:sp>
        <p:nvSpPr>
          <p:cNvPr id="23" name="Прямоугольник 22"/>
          <p:cNvSpPr/>
          <p:nvPr/>
        </p:nvSpPr>
        <p:spPr>
          <a:xfrm>
            <a:off x="3059832" y="4221088"/>
            <a:ext cx="5688632" cy="18002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ru-RU" sz="1400" b="1" dirty="0" smtClean="0">
              <a:latin typeface="Arial Narrow" pitchFamily="34" charset="0"/>
            </a:endParaRPr>
          </a:p>
          <a:p>
            <a:pPr algn="ctr" fontAlgn="auto">
              <a:spcBef>
                <a:spcPts val="0"/>
              </a:spcBef>
              <a:spcAft>
                <a:spcPts val="0"/>
              </a:spcAft>
            </a:pPr>
            <a:endParaRPr lang="ru-RU" sz="1600" b="1" dirty="0" smtClean="0">
              <a:latin typeface="Arial Narrow" pitchFamily="34" charset="0"/>
            </a:endParaRPr>
          </a:p>
          <a:p>
            <a:pPr algn="ctr" fontAlgn="auto">
              <a:spcBef>
                <a:spcPts val="0"/>
              </a:spcBef>
              <a:spcAft>
                <a:spcPts val="0"/>
              </a:spcAft>
            </a:pPr>
            <a:endParaRPr lang="ru-RU" sz="1600" b="1" dirty="0" smtClean="0">
              <a:latin typeface="Arial Narrow" pitchFamily="34" charset="0"/>
            </a:endParaRPr>
          </a:p>
          <a:p>
            <a:pPr algn="ctr"/>
            <a:endParaRPr lang="ru-RU" sz="1600" b="1" dirty="0" smtClean="0">
              <a:latin typeface="Arial Narrow" pitchFamily="34" charset="0"/>
            </a:endParaRPr>
          </a:p>
          <a:p>
            <a:pPr algn="ctr"/>
            <a:r>
              <a:rPr lang="ru-RU" sz="1600" b="1" dirty="0" smtClean="0">
                <a:latin typeface="Arial Narrow" pitchFamily="34" charset="0"/>
              </a:rPr>
              <a:t>Государственная экспертиза в 2015 году не проводилась в связи с отсутствие запросов в Белгородской области, Ненецком автономном округе, Новгородской области, Республике Дагестан, Чеченской Республике, Республике Калмыкия, Чукотском автономном округе, Республике Крым, г. </a:t>
            </a:r>
            <a:r>
              <a:rPr lang="ru-RU" sz="1600" b="1" dirty="0" err="1" smtClean="0">
                <a:latin typeface="Arial Narrow" pitchFamily="34" charset="0"/>
              </a:rPr>
              <a:t>Севастороль</a:t>
            </a:r>
            <a:r>
              <a:rPr lang="ru-RU" sz="1600" b="1" dirty="0" smtClean="0">
                <a:latin typeface="Arial Narrow" pitchFamily="34" charset="0"/>
              </a:rPr>
              <a:t>.</a:t>
            </a:r>
          </a:p>
          <a:p>
            <a:pPr algn="ctr" fontAlgn="auto">
              <a:spcBef>
                <a:spcPts val="0"/>
              </a:spcBef>
              <a:spcAft>
                <a:spcPts val="0"/>
              </a:spcAft>
            </a:pPr>
            <a:endParaRPr lang="ru-RU" sz="1600" b="1" dirty="0" smtClean="0">
              <a:latin typeface="Arial Narrow" pitchFamily="34" charset="0"/>
            </a:endParaRPr>
          </a:p>
          <a:p>
            <a:pPr algn="ctr" fontAlgn="auto">
              <a:spcBef>
                <a:spcPts val="0"/>
              </a:spcBef>
              <a:spcAft>
                <a:spcPts val="0"/>
              </a:spcAft>
            </a:pPr>
            <a:endParaRPr lang="ru-RU" sz="1600" b="1" dirty="0" smtClean="0">
              <a:latin typeface="Arial Narrow" pitchFamily="34" charset="0"/>
            </a:endParaRPr>
          </a:p>
          <a:p>
            <a:pPr algn="ctr" fontAlgn="auto">
              <a:spcBef>
                <a:spcPts val="0"/>
              </a:spcBef>
              <a:spcAft>
                <a:spcPts val="0"/>
              </a:spcAft>
            </a:pPr>
            <a:endParaRPr lang="ru-RU" sz="1600" b="1" dirty="0" smtClean="0">
              <a:latin typeface="Arial Narrow" pitchFamily="34" charset="0"/>
            </a:endParaRPr>
          </a:p>
          <a:p>
            <a:pPr algn="ctr" fontAlgn="auto">
              <a:spcBef>
                <a:spcPts val="0"/>
              </a:spcBef>
              <a:spcAft>
                <a:spcPts val="0"/>
              </a:spcAft>
            </a:pPr>
            <a:endParaRPr lang="ru-RU" sz="1400" b="1" dirty="0"/>
          </a:p>
        </p:txBody>
      </p:sp>
      <p:sp>
        <p:nvSpPr>
          <p:cNvPr id="10" name="Номер слайда 3"/>
          <p:cNvSpPr>
            <a:spLocks noGrp="1"/>
          </p:cNvSpPr>
          <p:nvPr>
            <p:ph type="sldNum" sz="quarter" idx="12"/>
          </p:nvPr>
        </p:nvSpPr>
        <p:spPr bwMode="auto">
          <a:xfrm>
            <a:off x="6876256" y="6381328"/>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4C94465F-E747-4495-9EA1-CDBFFEAE22BC}" type="slidenum">
              <a:rPr lang="ru-RU" sz="1800" smtClean="0">
                <a:solidFill>
                  <a:srgbClr val="626262"/>
                </a:solidFill>
                <a:latin typeface="Arial Black" pitchFamily="34" charset="0"/>
                <a:cs typeface="Arial" pitchFamily="34" charset="0"/>
              </a:rPr>
              <a:pPr fontAlgn="base">
                <a:spcBef>
                  <a:spcPct val="20000"/>
                </a:spcBef>
                <a:spcAft>
                  <a:spcPct val="0"/>
                </a:spcAft>
              </a:pPr>
              <a:t>3</a:t>
            </a:fld>
            <a:endParaRPr lang="ru-RU" sz="1800" dirty="0" smtClean="0">
              <a:solidFill>
                <a:srgbClr val="626262"/>
              </a:solidFill>
              <a:latin typeface="Arial Black"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Номер слайда 3"/>
          <p:cNvSpPr>
            <a:spLocks noGrp="1"/>
          </p:cNvSpPr>
          <p:nvPr>
            <p:ph type="sldNum" sz="quarter" idx="12"/>
          </p:nvPr>
        </p:nvSpPr>
        <p:spPr bwMode="auto">
          <a:xfrm>
            <a:off x="8460432" y="6492875"/>
            <a:ext cx="549325"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2121A1F7-EADE-4704-B78F-B2C44082F88A}" type="slidenum">
              <a:rPr lang="ru-RU" sz="1800" smtClean="0">
                <a:solidFill>
                  <a:srgbClr val="626262"/>
                </a:solidFill>
                <a:latin typeface="Arial Black" pitchFamily="34" charset="0"/>
                <a:cs typeface="Arial" pitchFamily="34" charset="0"/>
              </a:rPr>
              <a:pPr fontAlgn="base">
                <a:spcBef>
                  <a:spcPct val="20000"/>
                </a:spcBef>
                <a:spcAft>
                  <a:spcPct val="0"/>
                </a:spcAft>
              </a:pPr>
              <a:t>4</a:t>
            </a:fld>
            <a:endParaRPr lang="ru-RU" sz="1800" dirty="0" smtClean="0">
              <a:solidFill>
                <a:srgbClr val="626262"/>
              </a:solidFill>
              <a:latin typeface="Arial Black" pitchFamily="34" charset="0"/>
              <a:cs typeface="Arial" pitchFamily="34" charset="0"/>
            </a:endParaRPr>
          </a:p>
        </p:txBody>
      </p:sp>
      <p:pic>
        <p:nvPicPr>
          <p:cNvPr id="45060" name="Picture 13"/>
          <p:cNvPicPr>
            <a:picLocks noChangeAspect="1" noChangeArrowheads="1"/>
          </p:cNvPicPr>
          <p:nvPr/>
        </p:nvPicPr>
        <p:blipFill>
          <a:blip r:embed="rId2" cstate="print"/>
          <a:srcRect/>
          <a:stretch>
            <a:fillRect/>
          </a:stretch>
        </p:blipFill>
        <p:spPr bwMode="auto">
          <a:xfrm>
            <a:off x="900113" y="6364288"/>
            <a:ext cx="1800225" cy="493712"/>
          </a:xfrm>
          <a:prstGeom prst="rect">
            <a:avLst/>
          </a:prstGeom>
          <a:noFill/>
          <a:ln w="9525">
            <a:noFill/>
            <a:miter lim="800000"/>
            <a:headEnd/>
            <a:tailEnd/>
          </a:ln>
        </p:spPr>
      </p:pic>
      <p:sp>
        <p:nvSpPr>
          <p:cNvPr id="45061"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45062"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26" name="Прямоугольник 25"/>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9" name="Прямоугольник 8"/>
          <p:cNvSpPr/>
          <p:nvPr/>
        </p:nvSpPr>
        <p:spPr>
          <a:xfrm>
            <a:off x="467544" y="1052736"/>
            <a:ext cx="8208912"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ru-RU" sz="2000" b="1" dirty="0" smtClean="0">
                <a:solidFill>
                  <a:schemeClr val="bg1"/>
                </a:solidFill>
                <a:latin typeface="Arial Narrow" pitchFamily="34" charset="0"/>
                <a:cs typeface="Times New Roman" pitchFamily="18" charset="0"/>
              </a:rPr>
              <a:t>Приняты административные регламенты по проведению экспертизы качества СОУТ в 61 субъекте </a:t>
            </a:r>
            <a:endParaRPr lang="ru-RU" sz="2000" b="1" dirty="0">
              <a:solidFill>
                <a:schemeClr val="bg1"/>
              </a:solidFill>
              <a:latin typeface="Arial Narrow" pitchFamily="34" charset="0"/>
              <a:cs typeface="Times New Roman" pitchFamily="18" charset="0"/>
            </a:endParaRPr>
          </a:p>
        </p:txBody>
      </p:sp>
      <p:sp>
        <p:nvSpPr>
          <p:cNvPr id="11" name="Прямоугольник 10"/>
          <p:cNvSpPr/>
          <p:nvPr/>
        </p:nvSpPr>
        <p:spPr>
          <a:xfrm>
            <a:off x="4355976" y="2780928"/>
            <a:ext cx="4320480" cy="923330"/>
          </a:xfrm>
          <a:prstGeom prst="rect">
            <a:avLst/>
          </a:prstGeom>
          <a:solidFill>
            <a:schemeClr val="accent1">
              <a:lumMod val="60000"/>
              <a:lumOff val="40000"/>
            </a:schemeClr>
          </a:solidFill>
          <a:ln>
            <a:solidFill>
              <a:srgbClr val="23538D"/>
            </a:solidFill>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ru-RU" b="1" dirty="0" smtClean="0">
                <a:solidFill>
                  <a:srgbClr val="23538D"/>
                </a:solidFill>
                <a:latin typeface="Arial Narrow" pitchFamily="34" charset="0"/>
                <a:cs typeface="Times New Roman" pitchFamily="18" charset="0"/>
              </a:rPr>
              <a:t>в 5 субъектах (г. Москва, Владимирская обл., Республика Карелия, Республика Мордовия, Красноярский край)</a:t>
            </a:r>
            <a:endParaRPr lang="ru-RU" b="1" dirty="0">
              <a:solidFill>
                <a:srgbClr val="23538D"/>
              </a:solidFill>
              <a:latin typeface="Arial Narrow" pitchFamily="34" charset="0"/>
              <a:cs typeface="Times New Roman" pitchFamily="18" charset="0"/>
            </a:endParaRPr>
          </a:p>
        </p:txBody>
      </p:sp>
      <p:sp>
        <p:nvSpPr>
          <p:cNvPr id="15" name="Прямоугольник 14"/>
          <p:cNvSpPr/>
          <p:nvPr/>
        </p:nvSpPr>
        <p:spPr>
          <a:xfrm>
            <a:off x="467544" y="188640"/>
            <a:ext cx="8352928" cy="646331"/>
          </a:xfrm>
          <a:prstGeom prst="rect">
            <a:avLst/>
          </a:prstGeom>
        </p:spPr>
        <p:txBody>
          <a:bodyPr wrap="square">
            <a:spAutoFit/>
          </a:bodyPr>
          <a:lstStyle/>
          <a:p>
            <a:pPr algn="ctr"/>
            <a:r>
              <a:rPr lang="ru-RU" b="1" dirty="0" smtClean="0">
                <a:solidFill>
                  <a:srgbClr val="23538D"/>
                </a:solidFill>
                <a:latin typeface="Arial Narrow" pitchFamily="34" charset="0"/>
              </a:rPr>
              <a:t>АДМИНИСТРАТИВНЫЕ РЕГЛАМЕНТЫ ПО ПРОВЕДЕНИЮ ЭКСПЕРТИЗЫ КАЧЕСТВА СПЕЦИАЛЬНОЙ ОЦЕНКИ УСЛОВИЙ ТРУДА*</a:t>
            </a:r>
            <a:endParaRPr lang="ru-RU" b="1" dirty="0">
              <a:solidFill>
                <a:srgbClr val="23538D"/>
              </a:solidFill>
              <a:latin typeface="Arial Narrow" pitchFamily="34" charset="0"/>
            </a:endParaRPr>
          </a:p>
        </p:txBody>
      </p:sp>
      <p:sp>
        <p:nvSpPr>
          <p:cNvPr id="17" name="Штриховая стрелка вправо 16"/>
          <p:cNvSpPr/>
          <p:nvPr/>
        </p:nvSpPr>
        <p:spPr>
          <a:xfrm>
            <a:off x="467544" y="1988840"/>
            <a:ext cx="3384376" cy="369332"/>
          </a:xfrm>
          <a:prstGeom prst="stripedRightArrow">
            <a:avLst>
              <a:gd name="adj1" fmla="val 10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ru-RU" b="1" dirty="0" smtClean="0">
                <a:solidFill>
                  <a:schemeClr val="bg1"/>
                </a:solidFill>
                <a:latin typeface="Arial Narrow" pitchFamily="34" charset="0"/>
                <a:cs typeface="Times New Roman" pitchFamily="18" charset="0"/>
              </a:rPr>
              <a:t>На согласовании</a:t>
            </a:r>
            <a:endParaRPr lang="ru-RU" b="1" dirty="0">
              <a:solidFill>
                <a:schemeClr val="bg1"/>
              </a:solidFill>
              <a:latin typeface="Arial Narrow" pitchFamily="34" charset="0"/>
              <a:cs typeface="Times New Roman" pitchFamily="18" charset="0"/>
            </a:endParaRPr>
          </a:p>
        </p:txBody>
      </p:sp>
      <p:sp>
        <p:nvSpPr>
          <p:cNvPr id="18" name="Прямоугольник 17"/>
          <p:cNvSpPr/>
          <p:nvPr/>
        </p:nvSpPr>
        <p:spPr>
          <a:xfrm>
            <a:off x="4355976" y="4149080"/>
            <a:ext cx="4320480" cy="923330"/>
          </a:xfrm>
          <a:prstGeom prst="rect">
            <a:avLst/>
          </a:prstGeom>
          <a:solidFill>
            <a:schemeClr val="accent2">
              <a:lumMod val="60000"/>
              <a:lumOff val="40000"/>
            </a:schemeClr>
          </a:solidFill>
          <a:ln>
            <a:solidFill>
              <a:srgbClr val="23538D"/>
            </a:solidFill>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ru-RU" b="1" dirty="0" smtClean="0">
                <a:solidFill>
                  <a:srgbClr val="23538D"/>
                </a:solidFill>
                <a:latin typeface="Arial Narrow" pitchFamily="34" charset="0"/>
                <a:cs typeface="Times New Roman" pitchFamily="18" charset="0"/>
              </a:rPr>
              <a:t>в</a:t>
            </a:r>
            <a:r>
              <a:rPr lang="ru-RU" b="1" dirty="0" smtClean="0">
                <a:solidFill>
                  <a:schemeClr val="bg1"/>
                </a:solidFill>
                <a:latin typeface="Arial Narrow" pitchFamily="34" charset="0"/>
                <a:cs typeface="Times New Roman" pitchFamily="18" charset="0"/>
              </a:rPr>
              <a:t> </a:t>
            </a:r>
            <a:r>
              <a:rPr lang="ru-RU" b="1" dirty="0" smtClean="0">
                <a:solidFill>
                  <a:srgbClr val="23538D"/>
                </a:solidFill>
                <a:latin typeface="Arial Narrow" pitchFamily="34" charset="0"/>
                <a:cs typeface="Times New Roman" pitchFamily="18" charset="0"/>
              </a:rPr>
              <a:t>4 субъектах (Челябинская обл., Новосибирская обл., Камчатский край, Республика Татарстан)</a:t>
            </a:r>
            <a:endParaRPr lang="ru-RU" b="1" dirty="0">
              <a:solidFill>
                <a:srgbClr val="23538D"/>
              </a:solidFill>
              <a:latin typeface="Arial Narrow" pitchFamily="34" charset="0"/>
              <a:cs typeface="Times New Roman" pitchFamily="18" charset="0"/>
            </a:endParaRPr>
          </a:p>
        </p:txBody>
      </p:sp>
      <p:sp>
        <p:nvSpPr>
          <p:cNvPr id="19" name="Прямоугольник 18"/>
          <p:cNvSpPr/>
          <p:nvPr/>
        </p:nvSpPr>
        <p:spPr>
          <a:xfrm>
            <a:off x="539552" y="5589240"/>
            <a:ext cx="8208912" cy="369332"/>
          </a:xfrm>
          <a:prstGeom prst="rect">
            <a:avLst/>
          </a:prstGeom>
          <a:solidFill>
            <a:schemeClr val="accent2">
              <a:lumMod val="60000"/>
              <a:lumOff val="40000"/>
            </a:schemeClr>
          </a:solidFill>
          <a:ln>
            <a:solidFill>
              <a:srgbClr val="23538D"/>
            </a:solidFill>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ru-RU" b="1" dirty="0" smtClean="0">
                <a:solidFill>
                  <a:srgbClr val="23538D"/>
                </a:solidFill>
                <a:latin typeface="Arial Narrow" pitchFamily="34" charset="0"/>
                <a:cs typeface="Times New Roman" pitchFamily="18" charset="0"/>
              </a:rPr>
              <a:t>Не представлена информация Чукотским АО</a:t>
            </a:r>
            <a:endParaRPr lang="ru-RU" b="1" dirty="0">
              <a:solidFill>
                <a:srgbClr val="23538D"/>
              </a:solidFill>
              <a:latin typeface="Arial Narrow" pitchFamily="34" charset="0"/>
              <a:cs typeface="Times New Roman" pitchFamily="18" charset="0"/>
            </a:endParaRPr>
          </a:p>
        </p:txBody>
      </p:sp>
      <p:sp>
        <p:nvSpPr>
          <p:cNvPr id="20" name="Прямоугольник 19"/>
          <p:cNvSpPr/>
          <p:nvPr/>
        </p:nvSpPr>
        <p:spPr>
          <a:xfrm>
            <a:off x="4283968" y="1988840"/>
            <a:ext cx="4392488" cy="369332"/>
          </a:xfrm>
          <a:prstGeom prst="rect">
            <a:avLst/>
          </a:prstGeom>
          <a:solidFill>
            <a:schemeClr val="accent1">
              <a:lumMod val="75000"/>
            </a:schemeClr>
          </a:solidFill>
          <a:ln>
            <a:solidFill>
              <a:srgbClr val="23538D"/>
            </a:solidFill>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ru-RU" b="1" dirty="0" smtClean="0">
                <a:solidFill>
                  <a:schemeClr val="bg1"/>
                </a:solidFill>
                <a:latin typeface="Arial Narrow" pitchFamily="34" charset="0"/>
                <a:cs typeface="Times New Roman" pitchFamily="18" charset="0"/>
              </a:rPr>
              <a:t>в 14 субъектах</a:t>
            </a:r>
            <a:endParaRPr lang="ru-RU" b="1" dirty="0">
              <a:solidFill>
                <a:schemeClr val="bg1"/>
              </a:solidFill>
              <a:latin typeface="Arial Narrow" pitchFamily="34" charset="0"/>
              <a:cs typeface="Times New Roman" pitchFamily="18" charset="0"/>
            </a:endParaRPr>
          </a:p>
        </p:txBody>
      </p:sp>
      <p:sp>
        <p:nvSpPr>
          <p:cNvPr id="21" name="Штриховая стрелка вправо 20"/>
          <p:cNvSpPr/>
          <p:nvPr/>
        </p:nvSpPr>
        <p:spPr>
          <a:xfrm>
            <a:off x="467544" y="2708920"/>
            <a:ext cx="3456384" cy="923330"/>
          </a:xfrm>
          <a:prstGeom prst="stripedRightArrow">
            <a:avLst>
              <a:gd name="adj1" fmla="val 100000"/>
              <a:gd name="adj2" fmla="val 50000"/>
            </a:avLst>
          </a:prstGeom>
          <a:solidFill>
            <a:schemeClr val="accent1">
              <a:lumMod val="60000"/>
              <a:lumOff val="40000"/>
            </a:schemeClr>
          </a:solidFill>
          <a:ln>
            <a:solidFill>
              <a:srgbClr val="23538D"/>
            </a:solidFill>
          </a:ln>
        </p:spPr>
        <p:style>
          <a:lnRef idx="1">
            <a:schemeClr val="accent3"/>
          </a:lnRef>
          <a:fillRef idx="3">
            <a:schemeClr val="accent3"/>
          </a:fillRef>
          <a:effectRef idx="2">
            <a:schemeClr val="accent3"/>
          </a:effectRef>
          <a:fontRef idx="minor">
            <a:schemeClr val="lt1"/>
          </a:fontRef>
        </p:style>
        <p:txBody>
          <a:bodyPr wrap="square">
            <a:spAutoFit/>
          </a:bodyPr>
          <a:lstStyle/>
          <a:p>
            <a:pPr algn="ctr"/>
            <a:endParaRPr lang="ru-RU" b="1" dirty="0" smtClean="0">
              <a:solidFill>
                <a:srgbClr val="23538D"/>
              </a:solidFill>
              <a:latin typeface="Arial Narrow" pitchFamily="34" charset="0"/>
              <a:cs typeface="Times New Roman" pitchFamily="18" charset="0"/>
            </a:endParaRPr>
          </a:p>
          <a:p>
            <a:pPr algn="ctr"/>
            <a:r>
              <a:rPr lang="ru-RU" b="1" dirty="0" smtClean="0">
                <a:solidFill>
                  <a:srgbClr val="23538D"/>
                </a:solidFill>
                <a:latin typeface="Arial Narrow" pitchFamily="34" charset="0"/>
                <a:cs typeface="Times New Roman" pitchFamily="18" charset="0"/>
              </a:rPr>
              <a:t>Ведется разработка</a:t>
            </a:r>
          </a:p>
          <a:p>
            <a:pPr algn="ctr"/>
            <a:endParaRPr lang="ru-RU" b="1" dirty="0">
              <a:solidFill>
                <a:srgbClr val="23538D"/>
              </a:solidFill>
              <a:latin typeface="Arial Narrow" pitchFamily="34" charset="0"/>
              <a:cs typeface="Times New Roman" pitchFamily="18" charset="0"/>
            </a:endParaRPr>
          </a:p>
        </p:txBody>
      </p:sp>
      <p:sp>
        <p:nvSpPr>
          <p:cNvPr id="22" name="Штриховая стрелка вправо 21"/>
          <p:cNvSpPr/>
          <p:nvPr/>
        </p:nvSpPr>
        <p:spPr>
          <a:xfrm>
            <a:off x="539552" y="4149080"/>
            <a:ext cx="3456384" cy="923330"/>
          </a:xfrm>
          <a:prstGeom prst="stripedRightArrow">
            <a:avLst>
              <a:gd name="adj1" fmla="val 100000"/>
              <a:gd name="adj2" fmla="val 50000"/>
            </a:avLst>
          </a:prstGeom>
          <a:solidFill>
            <a:schemeClr val="accent2">
              <a:lumMod val="60000"/>
              <a:lumOff val="40000"/>
            </a:schemeClr>
          </a:solidFill>
          <a:ln>
            <a:solidFill>
              <a:srgbClr val="23538D"/>
            </a:solidFill>
          </a:ln>
        </p:spPr>
        <p:style>
          <a:lnRef idx="1">
            <a:schemeClr val="accent3"/>
          </a:lnRef>
          <a:fillRef idx="3">
            <a:schemeClr val="accent3"/>
          </a:fillRef>
          <a:effectRef idx="2">
            <a:schemeClr val="accent3"/>
          </a:effectRef>
          <a:fontRef idx="minor">
            <a:schemeClr val="lt1"/>
          </a:fontRef>
        </p:style>
        <p:txBody>
          <a:bodyPr wrap="square">
            <a:spAutoFit/>
          </a:bodyPr>
          <a:lstStyle/>
          <a:p>
            <a:pPr algn="ctr"/>
            <a:endParaRPr lang="ru-RU" b="1" dirty="0" smtClean="0">
              <a:solidFill>
                <a:srgbClr val="23538D"/>
              </a:solidFill>
              <a:latin typeface="Arial Narrow" pitchFamily="34" charset="0"/>
              <a:cs typeface="Times New Roman" pitchFamily="18" charset="0"/>
            </a:endParaRPr>
          </a:p>
          <a:p>
            <a:pPr algn="ctr"/>
            <a:r>
              <a:rPr lang="ru-RU" b="1" dirty="0" smtClean="0">
                <a:solidFill>
                  <a:srgbClr val="23538D"/>
                </a:solidFill>
                <a:latin typeface="Arial Narrow" pitchFamily="34" charset="0"/>
                <a:cs typeface="Times New Roman" pitchFamily="18" charset="0"/>
              </a:rPr>
              <a:t>Не разработаны</a:t>
            </a:r>
          </a:p>
          <a:p>
            <a:pPr algn="ctr"/>
            <a:endParaRPr lang="ru-RU" b="1" dirty="0">
              <a:solidFill>
                <a:srgbClr val="23538D"/>
              </a:solidFill>
              <a:latin typeface="Arial Narrow" pitchFamily="34" charset="0"/>
              <a:cs typeface="Times New Roman" pitchFamily="18" charset="0"/>
            </a:endParaRPr>
          </a:p>
        </p:txBody>
      </p:sp>
      <p:sp>
        <p:nvSpPr>
          <p:cNvPr id="16" name="TextBox 15"/>
          <p:cNvSpPr txBox="1"/>
          <p:nvPr/>
        </p:nvSpPr>
        <p:spPr>
          <a:xfrm>
            <a:off x="5796136" y="6093296"/>
            <a:ext cx="244827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ru-RU" sz="1200" dirty="0" smtClean="0">
                <a:latin typeface="Arial Narrow" pitchFamily="34" charset="0"/>
              </a:rPr>
              <a:t>* Приказ Минтруда России от </a:t>
            </a:r>
          </a:p>
          <a:p>
            <a:r>
              <a:rPr lang="ru-RU" sz="1200" dirty="0" smtClean="0">
                <a:latin typeface="Arial Narrow" pitchFamily="34" charset="0"/>
              </a:rPr>
              <a:t>9 октября 2014 г. № 682н</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Номер слайда 3"/>
          <p:cNvSpPr>
            <a:spLocks noGrp="1"/>
          </p:cNvSpPr>
          <p:nvPr>
            <p:ph type="sldNum" sz="quarter" idx="12"/>
          </p:nvPr>
        </p:nvSpPr>
        <p:spPr bwMode="auto">
          <a:xfrm>
            <a:off x="8460432" y="6492875"/>
            <a:ext cx="549325"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2121A1F7-EADE-4704-B78F-B2C44082F88A}" type="slidenum">
              <a:rPr lang="ru-RU" sz="1800" smtClean="0">
                <a:solidFill>
                  <a:srgbClr val="626262"/>
                </a:solidFill>
                <a:latin typeface="Arial Black" pitchFamily="34" charset="0"/>
                <a:cs typeface="Arial" pitchFamily="34" charset="0"/>
              </a:rPr>
              <a:pPr fontAlgn="base">
                <a:spcBef>
                  <a:spcPct val="20000"/>
                </a:spcBef>
                <a:spcAft>
                  <a:spcPct val="0"/>
                </a:spcAft>
              </a:pPr>
              <a:t>5</a:t>
            </a:fld>
            <a:endParaRPr lang="ru-RU" sz="1800" dirty="0" smtClean="0">
              <a:solidFill>
                <a:srgbClr val="626262"/>
              </a:solidFill>
              <a:latin typeface="Arial Black" pitchFamily="34" charset="0"/>
              <a:cs typeface="Arial" pitchFamily="34" charset="0"/>
            </a:endParaRPr>
          </a:p>
        </p:txBody>
      </p:sp>
      <p:sp>
        <p:nvSpPr>
          <p:cNvPr id="45059" name="Заголовок 1"/>
          <p:cNvSpPr>
            <a:spLocks noGrp="1"/>
          </p:cNvSpPr>
          <p:nvPr>
            <p:ph type="title"/>
          </p:nvPr>
        </p:nvSpPr>
        <p:spPr>
          <a:xfrm>
            <a:off x="395536" y="116632"/>
            <a:ext cx="8424167" cy="648072"/>
          </a:xfrm>
        </p:spPr>
        <p:txBody>
          <a:bodyPr/>
          <a:lstStyle/>
          <a:p>
            <a:r>
              <a:rPr lang="ru-RU" sz="1800" b="1" dirty="0" smtClean="0">
                <a:solidFill>
                  <a:schemeClr val="tx2"/>
                </a:solidFill>
                <a:latin typeface="Times New Roman" pitchFamily="18" charset="0"/>
                <a:cs typeface="Times New Roman" pitchFamily="18" charset="0"/>
              </a:rPr>
              <a:t/>
            </a:r>
            <a:br>
              <a:rPr lang="ru-RU" sz="1800" b="1" dirty="0" smtClean="0">
                <a:solidFill>
                  <a:schemeClr val="tx2"/>
                </a:solidFill>
                <a:latin typeface="Times New Roman" pitchFamily="18" charset="0"/>
                <a:cs typeface="Times New Roman" pitchFamily="18" charset="0"/>
              </a:rPr>
            </a:br>
            <a:r>
              <a:rPr lang="ru-RU" sz="1800" b="1" dirty="0" smtClean="0">
                <a:solidFill>
                  <a:schemeClr val="tx2"/>
                </a:solidFill>
                <a:latin typeface="Arial Narrow" pitchFamily="34" charset="0"/>
                <a:cs typeface="Times New Roman" pitchFamily="18" charset="0"/>
              </a:rPr>
              <a:t>УСТАНОВЛЕНИЕ РАЗМЕРОВ ПЛАТЫ НА ПРОВЕДЕНИЕ ЭКСПЕРТИЗЫ КАЧЕСТВА СПЕЦИАЛЬНОЙ ОЦЕНКИ УСЛОВИЙ ТРУДА*</a:t>
            </a:r>
            <a:r>
              <a:rPr lang="ru-RU" sz="1800" b="1" dirty="0" smtClean="0">
                <a:solidFill>
                  <a:schemeClr val="tx2"/>
                </a:solidFill>
                <a:latin typeface="Times New Roman" pitchFamily="18" charset="0"/>
                <a:cs typeface="Times New Roman" pitchFamily="18" charset="0"/>
              </a:rPr>
              <a:t/>
            </a:r>
            <a:br>
              <a:rPr lang="ru-RU" sz="1800" b="1" dirty="0" smtClean="0">
                <a:solidFill>
                  <a:schemeClr val="tx2"/>
                </a:solidFill>
                <a:latin typeface="Times New Roman" pitchFamily="18" charset="0"/>
                <a:cs typeface="Times New Roman" pitchFamily="18" charset="0"/>
              </a:rPr>
            </a:br>
            <a:endParaRPr lang="ru-RU" sz="1800" b="1" dirty="0" smtClean="0">
              <a:solidFill>
                <a:schemeClr val="tx2"/>
              </a:solidFill>
              <a:latin typeface="Times New Roman" pitchFamily="18" charset="0"/>
              <a:cs typeface="Times New Roman" pitchFamily="18" charset="0"/>
            </a:endParaRPr>
          </a:p>
        </p:txBody>
      </p:sp>
      <p:pic>
        <p:nvPicPr>
          <p:cNvPr id="45060" name="Picture 13"/>
          <p:cNvPicPr>
            <a:picLocks noChangeAspect="1" noChangeArrowheads="1"/>
          </p:cNvPicPr>
          <p:nvPr/>
        </p:nvPicPr>
        <p:blipFill>
          <a:blip r:embed="rId2" cstate="print"/>
          <a:srcRect/>
          <a:stretch>
            <a:fillRect/>
          </a:stretch>
        </p:blipFill>
        <p:spPr bwMode="auto">
          <a:xfrm>
            <a:off x="900113" y="6364288"/>
            <a:ext cx="1800225" cy="493712"/>
          </a:xfrm>
          <a:prstGeom prst="rect">
            <a:avLst/>
          </a:prstGeom>
          <a:noFill/>
          <a:ln w="9525">
            <a:noFill/>
            <a:miter lim="800000"/>
            <a:headEnd/>
            <a:tailEnd/>
          </a:ln>
        </p:spPr>
      </p:pic>
      <p:sp>
        <p:nvSpPr>
          <p:cNvPr id="45061"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45062"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26" name="Прямоугольник 25"/>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9" name="Прямоугольник 8"/>
          <p:cNvSpPr/>
          <p:nvPr/>
        </p:nvSpPr>
        <p:spPr>
          <a:xfrm>
            <a:off x="467544" y="908720"/>
            <a:ext cx="8208912"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ru-RU" b="1" dirty="0" smtClean="0">
                <a:solidFill>
                  <a:schemeClr val="bg1"/>
                </a:solidFill>
                <a:latin typeface="Arial Narrow" pitchFamily="34" charset="0"/>
                <a:cs typeface="Times New Roman" pitchFamily="18" charset="0"/>
              </a:rPr>
              <a:t>Приняты нормативные правовые акты по установлению размера платы за поведение экспертизы качества специальной оценки условий труда в </a:t>
            </a:r>
          </a:p>
          <a:p>
            <a:pPr algn="ctr"/>
            <a:r>
              <a:rPr lang="ru-RU" b="1" dirty="0" smtClean="0">
                <a:solidFill>
                  <a:schemeClr val="bg1"/>
                </a:solidFill>
                <a:latin typeface="Arial Narrow" pitchFamily="34" charset="0"/>
                <a:cs typeface="Times New Roman" pitchFamily="18" charset="0"/>
              </a:rPr>
              <a:t>76 субъектах, согласовываются в 6 субъектах </a:t>
            </a:r>
            <a:endParaRPr lang="ru-RU" b="1" dirty="0">
              <a:solidFill>
                <a:schemeClr val="bg1"/>
              </a:solidFill>
              <a:latin typeface="Arial Narrow" pitchFamily="34" charset="0"/>
              <a:cs typeface="Times New Roman" pitchFamily="18" charset="0"/>
            </a:endParaRPr>
          </a:p>
        </p:txBody>
      </p:sp>
      <p:sp>
        <p:nvSpPr>
          <p:cNvPr id="11" name="Прямоугольник 10"/>
          <p:cNvSpPr/>
          <p:nvPr/>
        </p:nvSpPr>
        <p:spPr>
          <a:xfrm>
            <a:off x="539552" y="2060848"/>
            <a:ext cx="8208912" cy="923330"/>
          </a:xfrm>
          <a:prstGeom prst="rect">
            <a:avLst/>
          </a:prstGeom>
          <a:solidFill>
            <a:schemeClr val="accent2">
              <a:lumMod val="60000"/>
              <a:lumOff val="40000"/>
            </a:schemeClr>
          </a:solidFill>
          <a:ln>
            <a:solidFill>
              <a:srgbClr val="23538D"/>
            </a:solidFill>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ru-RU" b="1" dirty="0" smtClean="0">
                <a:solidFill>
                  <a:srgbClr val="23538D"/>
                </a:solidFill>
                <a:latin typeface="Arial Narrow" pitchFamily="34" charset="0"/>
                <a:cs typeface="Times New Roman" pitchFamily="18" charset="0"/>
              </a:rPr>
              <a:t>Ведется разработка нормативных правовых актов по установлению размера платы за поведение экспертизы качества специальной оценки условий труда в 3 субъектах (г. Москва, Архангельская область, Чукотский АО)</a:t>
            </a:r>
            <a:endParaRPr lang="ru-RU" b="1" dirty="0">
              <a:solidFill>
                <a:srgbClr val="23538D"/>
              </a:solidFill>
              <a:latin typeface="Arial Narrow" pitchFamily="34" charset="0"/>
              <a:cs typeface="Times New Roman" pitchFamily="18" charset="0"/>
            </a:endParaRPr>
          </a:p>
        </p:txBody>
      </p:sp>
      <p:sp>
        <p:nvSpPr>
          <p:cNvPr id="12" name="Прямоугольник 11"/>
          <p:cNvSpPr/>
          <p:nvPr/>
        </p:nvSpPr>
        <p:spPr>
          <a:xfrm>
            <a:off x="467544" y="3284984"/>
            <a:ext cx="4680520"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ru-RU" b="1" dirty="0" smtClean="0">
                <a:solidFill>
                  <a:schemeClr val="tx1"/>
                </a:solidFill>
                <a:latin typeface="Arial Narrow" pitchFamily="34" charset="0"/>
                <a:cs typeface="Times New Roman" pitchFamily="18" charset="0"/>
              </a:rPr>
              <a:t>Размер платы за ГЭУТ для работника</a:t>
            </a:r>
          </a:p>
          <a:p>
            <a:pPr algn="ctr"/>
            <a:r>
              <a:rPr lang="ru-RU" b="1" dirty="0" smtClean="0">
                <a:solidFill>
                  <a:srgbClr val="23538D"/>
                </a:solidFill>
                <a:latin typeface="Arial Narrow" pitchFamily="34" charset="0"/>
                <a:cs typeface="Times New Roman" pitchFamily="18" charset="0"/>
              </a:rPr>
              <a:t>минимальный 40 руб.</a:t>
            </a:r>
            <a:r>
              <a:rPr lang="ru-RU" b="1" dirty="0" smtClean="0">
                <a:solidFill>
                  <a:schemeClr val="tx1"/>
                </a:solidFill>
                <a:latin typeface="Arial Narrow" pitchFamily="34" charset="0"/>
                <a:cs typeface="Times New Roman" pitchFamily="18" charset="0"/>
              </a:rPr>
              <a:t> (Республика Хакасия)</a:t>
            </a:r>
          </a:p>
          <a:p>
            <a:pPr algn="ctr"/>
            <a:r>
              <a:rPr lang="ru-RU" b="1" dirty="0" smtClean="0">
                <a:solidFill>
                  <a:srgbClr val="FF0000"/>
                </a:solidFill>
                <a:latin typeface="Arial Narrow" pitchFamily="34" charset="0"/>
                <a:cs typeface="Times New Roman" pitchFamily="18" charset="0"/>
              </a:rPr>
              <a:t>максимальный  13 623 руб. </a:t>
            </a:r>
            <a:r>
              <a:rPr lang="ru-RU" b="1" dirty="0" smtClean="0">
                <a:solidFill>
                  <a:schemeClr val="tx1"/>
                </a:solidFill>
                <a:latin typeface="Arial Narrow" pitchFamily="34" charset="0"/>
                <a:cs typeface="Times New Roman" pitchFamily="18" charset="0"/>
              </a:rPr>
              <a:t>(Республика Татарстан**)</a:t>
            </a:r>
            <a:endParaRPr lang="ru-RU" b="1" dirty="0">
              <a:solidFill>
                <a:schemeClr val="tx1"/>
              </a:solidFill>
              <a:latin typeface="Arial Narrow" pitchFamily="34" charset="0"/>
              <a:cs typeface="Times New Roman" pitchFamily="18" charset="0"/>
            </a:endParaRPr>
          </a:p>
        </p:txBody>
      </p:sp>
      <p:sp>
        <p:nvSpPr>
          <p:cNvPr id="13" name="Прямоугольник 12"/>
          <p:cNvSpPr/>
          <p:nvPr/>
        </p:nvSpPr>
        <p:spPr>
          <a:xfrm>
            <a:off x="3563888" y="4293096"/>
            <a:ext cx="5472608" cy="175432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endParaRPr lang="ru-RU" b="1" dirty="0" smtClean="0">
              <a:solidFill>
                <a:schemeClr val="tx1"/>
              </a:solidFill>
              <a:latin typeface="Times New Roman" pitchFamily="18" charset="0"/>
              <a:cs typeface="Times New Roman" pitchFamily="18" charset="0"/>
            </a:endParaRPr>
          </a:p>
          <a:p>
            <a:pPr algn="ctr"/>
            <a:r>
              <a:rPr lang="ru-RU" b="1" dirty="0" smtClean="0">
                <a:solidFill>
                  <a:schemeClr val="tx1"/>
                </a:solidFill>
                <a:latin typeface="Arial Narrow" pitchFamily="34" charset="0"/>
                <a:cs typeface="Times New Roman" pitchFamily="18" charset="0"/>
              </a:rPr>
              <a:t>Размер платы за ГЭУТ для прочих категорий заявителей</a:t>
            </a:r>
          </a:p>
          <a:p>
            <a:pPr algn="ctr"/>
            <a:r>
              <a:rPr lang="ru-RU" b="1" dirty="0" smtClean="0">
                <a:solidFill>
                  <a:srgbClr val="23538D"/>
                </a:solidFill>
                <a:latin typeface="Arial Narrow" pitchFamily="34" charset="0"/>
                <a:cs typeface="Times New Roman" pitchFamily="18" charset="0"/>
              </a:rPr>
              <a:t>минимальный 400 руб.</a:t>
            </a:r>
            <a:r>
              <a:rPr lang="ru-RU" b="1" dirty="0" smtClean="0">
                <a:solidFill>
                  <a:schemeClr val="tx1"/>
                </a:solidFill>
                <a:latin typeface="Arial Narrow" pitchFamily="34" charset="0"/>
                <a:cs typeface="Times New Roman" pitchFamily="18" charset="0"/>
              </a:rPr>
              <a:t> (Республика Хакасия)</a:t>
            </a:r>
          </a:p>
          <a:p>
            <a:pPr algn="ctr"/>
            <a:r>
              <a:rPr lang="ru-RU" b="1" dirty="0" smtClean="0">
                <a:solidFill>
                  <a:srgbClr val="FF0000"/>
                </a:solidFill>
                <a:latin typeface="Arial Narrow" pitchFamily="34" charset="0"/>
                <a:cs typeface="Times New Roman" pitchFamily="18" charset="0"/>
              </a:rPr>
              <a:t>максимальный 40 087 руб. </a:t>
            </a:r>
            <a:r>
              <a:rPr lang="ru-RU" b="1" dirty="0" smtClean="0">
                <a:solidFill>
                  <a:schemeClr val="tx1"/>
                </a:solidFill>
                <a:latin typeface="Arial Narrow" pitchFamily="34" charset="0"/>
                <a:cs typeface="Times New Roman" pitchFamily="18" charset="0"/>
              </a:rPr>
              <a:t>(Санкт-Петербург)</a:t>
            </a:r>
          </a:p>
          <a:p>
            <a:pPr algn="ctr"/>
            <a:endParaRPr lang="ru-RU" b="1" dirty="0">
              <a:solidFill>
                <a:schemeClr val="tx1"/>
              </a:solidFill>
              <a:latin typeface="Times New Roman" pitchFamily="18" charset="0"/>
              <a:cs typeface="Times New Roman" pitchFamily="18" charset="0"/>
            </a:endParaRPr>
          </a:p>
        </p:txBody>
      </p:sp>
      <p:sp>
        <p:nvSpPr>
          <p:cNvPr id="14" name="TextBox 13"/>
          <p:cNvSpPr txBox="1"/>
          <p:nvPr/>
        </p:nvSpPr>
        <p:spPr>
          <a:xfrm>
            <a:off x="395536" y="5445224"/>
            <a:ext cx="2448272"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ru-RU" sz="1200" dirty="0" smtClean="0">
                <a:latin typeface="Arial Narrow" pitchFamily="34" charset="0"/>
              </a:rPr>
              <a:t>* Приказ Минтруда России от </a:t>
            </a:r>
          </a:p>
          <a:p>
            <a:r>
              <a:rPr lang="ru-RU" sz="1200" dirty="0" smtClean="0">
                <a:latin typeface="Arial Narrow" pitchFamily="34" charset="0"/>
              </a:rPr>
              <a:t>9 октября 2014 г. № 682н</a:t>
            </a:r>
          </a:p>
          <a:p>
            <a:r>
              <a:rPr lang="ru-RU" sz="1200" dirty="0" smtClean="0">
                <a:latin typeface="Arial Narrow" pitchFamily="34" charset="0"/>
              </a:rPr>
              <a:t>** Средняя заработная плата в Республике Татарстан 29 655 руб.</a:t>
            </a:r>
            <a:endParaRPr lang="ru-RU" sz="1200" dirty="0">
              <a:latin typeface="Arial Narrow"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Номер слайда 3"/>
          <p:cNvSpPr>
            <a:spLocks noGrp="1"/>
          </p:cNvSpPr>
          <p:nvPr>
            <p:ph type="sldNum" sz="quarter" idx="12"/>
          </p:nvPr>
        </p:nvSpPr>
        <p:spPr bwMode="auto">
          <a:xfrm>
            <a:off x="6588125" y="6381750"/>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4C94465F-E747-4495-9EA1-CDBFFEAE22BC}" type="slidenum">
              <a:rPr lang="ru-RU" sz="1800" smtClean="0">
                <a:solidFill>
                  <a:srgbClr val="626262"/>
                </a:solidFill>
                <a:latin typeface="Arial Black" pitchFamily="34" charset="0"/>
                <a:cs typeface="Arial" pitchFamily="34" charset="0"/>
              </a:rPr>
              <a:pPr fontAlgn="base">
                <a:spcBef>
                  <a:spcPct val="20000"/>
                </a:spcBef>
                <a:spcAft>
                  <a:spcPct val="0"/>
                </a:spcAft>
              </a:pPr>
              <a:t>6</a:t>
            </a:fld>
            <a:endParaRPr lang="ru-RU" sz="1800" smtClean="0">
              <a:solidFill>
                <a:srgbClr val="626262"/>
              </a:solidFill>
              <a:latin typeface="Arial Black" pitchFamily="34" charset="0"/>
              <a:cs typeface="Arial" pitchFamily="34" charset="0"/>
            </a:endParaRPr>
          </a:p>
        </p:txBody>
      </p:sp>
      <p:sp>
        <p:nvSpPr>
          <p:cNvPr id="49155" name="Заголовок 1"/>
          <p:cNvSpPr>
            <a:spLocks noGrp="1"/>
          </p:cNvSpPr>
          <p:nvPr>
            <p:ph type="title"/>
          </p:nvPr>
        </p:nvSpPr>
        <p:spPr>
          <a:xfrm>
            <a:off x="0" y="0"/>
            <a:ext cx="9144000" cy="792087"/>
          </a:xfrm>
        </p:spPr>
        <p:txBody>
          <a:bodyPr/>
          <a:lstStyle/>
          <a:p>
            <a:r>
              <a:rPr lang="ru-RU" sz="1800" b="1" dirty="0" smtClean="0">
                <a:solidFill>
                  <a:schemeClr val="tx2"/>
                </a:solidFill>
                <a:latin typeface="Arial Narrow" pitchFamily="34" charset="0"/>
              </a:rPr>
              <a:t>КОЛИЧЕСТВО РАБОЧИХ МЕСТ, В ОТНОШЕНИИ КОТОРЫХ ПРОВЕДЕНА ГОСУДАРСТВЕННАЯ ЭКСПЕРТИЗА УСЛОВИЙ ТРУДА (2015 ГОД)</a:t>
            </a:r>
          </a:p>
        </p:txBody>
      </p:sp>
      <p:pic>
        <p:nvPicPr>
          <p:cNvPr id="49156" name="Picture 13"/>
          <p:cNvPicPr>
            <a:picLocks noChangeAspect="1" noChangeArrowheads="1"/>
          </p:cNvPicPr>
          <p:nvPr/>
        </p:nvPicPr>
        <p:blipFill>
          <a:blip r:embed="rId2" cstate="print"/>
          <a:srcRect/>
          <a:stretch>
            <a:fillRect/>
          </a:stretch>
        </p:blipFill>
        <p:spPr bwMode="auto">
          <a:xfrm>
            <a:off x="900113" y="6364288"/>
            <a:ext cx="1800225" cy="493712"/>
          </a:xfrm>
          <a:prstGeom prst="rect">
            <a:avLst/>
          </a:prstGeom>
          <a:noFill/>
          <a:ln w="9525">
            <a:noFill/>
            <a:miter lim="800000"/>
            <a:headEnd/>
            <a:tailEnd/>
          </a:ln>
        </p:spPr>
      </p:pic>
      <p:sp>
        <p:nvSpPr>
          <p:cNvPr id="49157"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49158"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26" name="Прямоугольник 25"/>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graphicFrame>
        <p:nvGraphicFramePr>
          <p:cNvPr id="9" name="Схема 8"/>
          <p:cNvGraphicFramePr/>
          <p:nvPr/>
        </p:nvGraphicFramePr>
        <p:xfrm>
          <a:off x="107504" y="764704"/>
          <a:ext cx="8928992" cy="568863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Прямоугольник 10"/>
          <p:cNvSpPr/>
          <p:nvPr/>
        </p:nvSpPr>
        <p:spPr>
          <a:xfrm>
            <a:off x="3563888" y="4869160"/>
            <a:ext cx="2286000" cy="1077218"/>
          </a:xfrm>
          <a:prstGeom prst="rect">
            <a:avLst/>
          </a:prstGeom>
        </p:spPr>
        <p:txBody>
          <a:bodyPr>
            <a:spAutoFit/>
          </a:bodyPr>
          <a:lstStyle/>
          <a:p>
            <a:pPr algn="ctr">
              <a:spcAft>
                <a:spcPts val="0"/>
              </a:spcAft>
            </a:pPr>
            <a:r>
              <a:rPr lang="ru-RU" sz="1600" b="1" dirty="0" smtClean="0">
                <a:latin typeface="Arial Narrow" pitchFamily="34" charset="0"/>
              </a:rPr>
              <a:t>Экспертиза фактических условий труда</a:t>
            </a:r>
          </a:p>
          <a:p>
            <a:pPr algn="ctr">
              <a:spcAft>
                <a:spcPts val="0"/>
              </a:spcAft>
            </a:pPr>
            <a:r>
              <a:rPr lang="ru-RU" sz="1600" b="1" dirty="0" smtClean="0">
                <a:latin typeface="Arial Narrow" pitchFamily="34" charset="0"/>
              </a:rPr>
              <a:t>9 477 рабочих мест</a:t>
            </a:r>
          </a:p>
          <a:p>
            <a:pPr algn="ctr">
              <a:spcAft>
                <a:spcPts val="0"/>
              </a:spcAft>
            </a:pPr>
            <a:r>
              <a:rPr lang="ru-RU" sz="1600" b="1" dirty="0" smtClean="0">
                <a:latin typeface="Arial Narrow" pitchFamily="34" charset="0"/>
              </a:rPr>
              <a:t> 12 567 работников</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Номер слайда 3"/>
          <p:cNvSpPr>
            <a:spLocks noGrp="1"/>
          </p:cNvSpPr>
          <p:nvPr>
            <p:ph type="sldNum" sz="quarter" idx="12"/>
          </p:nvPr>
        </p:nvSpPr>
        <p:spPr bwMode="auto">
          <a:xfrm>
            <a:off x="6588125" y="6381750"/>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4C94465F-E747-4495-9EA1-CDBFFEAE22BC}" type="slidenum">
              <a:rPr lang="ru-RU" sz="1800" smtClean="0">
                <a:solidFill>
                  <a:srgbClr val="626262"/>
                </a:solidFill>
                <a:latin typeface="Arial Black" pitchFamily="34" charset="0"/>
                <a:cs typeface="Arial" pitchFamily="34" charset="0"/>
              </a:rPr>
              <a:pPr fontAlgn="base">
                <a:spcBef>
                  <a:spcPct val="20000"/>
                </a:spcBef>
                <a:spcAft>
                  <a:spcPct val="0"/>
                </a:spcAft>
              </a:pPr>
              <a:t>7</a:t>
            </a:fld>
            <a:endParaRPr lang="ru-RU" sz="1800" smtClean="0">
              <a:solidFill>
                <a:srgbClr val="626262"/>
              </a:solidFill>
              <a:latin typeface="Arial Black" pitchFamily="34" charset="0"/>
              <a:cs typeface="Arial" pitchFamily="34" charset="0"/>
            </a:endParaRPr>
          </a:p>
        </p:txBody>
      </p:sp>
      <p:sp>
        <p:nvSpPr>
          <p:cNvPr id="49155" name="Заголовок 1"/>
          <p:cNvSpPr>
            <a:spLocks noGrp="1"/>
          </p:cNvSpPr>
          <p:nvPr>
            <p:ph type="title"/>
          </p:nvPr>
        </p:nvSpPr>
        <p:spPr>
          <a:xfrm>
            <a:off x="0" y="0"/>
            <a:ext cx="9144000" cy="792087"/>
          </a:xfrm>
        </p:spPr>
        <p:txBody>
          <a:bodyPr/>
          <a:lstStyle/>
          <a:p>
            <a:r>
              <a:rPr lang="ru-RU" sz="1800" b="1" dirty="0" smtClean="0">
                <a:solidFill>
                  <a:schemeClr val="tx2"/>
                </a:solidFill>
                <a:latin typeface="Arial Narrow" pitchFamily="34" charset="0"/>
              </a:rPr>
              <a:t>СТРУКТУРА ЗАПРОСОВ НА ПРОВЕДЕНИЕ ГОСУДАРСТВЕННОЙ </a:t>
            </a:r>
            <a:br>
              <a:rPr lang="ru-RU" sz="1800" b="1" dirty="0" smtClean="0">
                <a:solidFill>
                  <a:schemeClr val="tx2"/>
                </a:solidFill>
                <a:latin typeface="Arial Narrow" pitchFamily="34" charset="0"/>
              </a:rPr>
            </a:br>
            <a:r>
              <a:rPr lang="ru-RU" sz="1800" b="1" dirty="0" smtClean="0">
                <a:solidFill>
                  <a:schemeClr val="tx2"/>
                </a:solidFill>
                <a:latin typeface="Arial Narrow" pitchFamily="34" charset="0"/>
              </a:rPr>
              <a:t>ЭКСПЕРТИЗЫ УСЛОВИЙ ТРУДА (2015 ГОД)</a:t>
            </a:r>
          </a:p>
        </p:txBody>
      </p:sp>
      <p:pic>
        <p:nvPicPr>
          <p:cNvPr id="49156" name="Picture 13"/>
          <p:cNvPicPr>
            <a:picLocks noChangeAspect="1" noChangeArrowheads="1"/>
          </p:cNvPicPr>
          <p:nvPr/>
        </p:nvPicPr>
        <p:blipFill>
          <a:blip r:embed="rId2" cstate="print"/>
          <a:srcRect/>
          <a:stretch>
            <a:fillRect/>
          </a:stretch>
        </p:blipFill>
        <p:spPr bwMode="auto">
          <a:xfrm>
            <a:off x="900113" y="6364288"/>
            <a:ext cx="1800225" cy="493712"/>
          </a:xfrm>
          <a:prstGeom prst="rect">
            <a:avLst/>
          </a:prstGeom>
          <a:noFill/>
          <a:ln w="9525">
            <a:noFill/>
            <a:miter lim="800000"/>
            <a:headEnd/>
            <a:tailEnd/>
          </a:ln>
        </p:spPr>
      </p:pic>
      <p:sp>
        <p:nvSpPr>
          <p:cNvPr id="49157"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49158"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26" name="Прямоугольник 25"/>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graphicFrame>
        <p:nvGraphicFramePr>
          <p:cNvPr id="10" name="Диаграмма 9"/>
          <p:cNvGraphicFramePr/>
          <p:nvPr/>
        </p:nvGraphicFramePr>
        <p:xfrm>
          <a:off x="107504" y="764704"/>
          <a:ext cx="8784976" cy="5904656"/>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6732240" y="692696"/>
            <a:ext cx="2232248" cy="73866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ru-RU" b="1" dirty="0" smtClean="0">
                <a:latin typeface="Arial Narrow" pitchFamily="34" charset="0"/>
              </a:rPr>
              <a:t>Всего 5 152</a:t>
            </a:r>
            <a:r>
              <a:rPr lang="ru-RU" sz="2400" b="1" baseline="30000" dirty="0" smtClean="0">
                <a:latin typeface="Arial Narrow" pitchFamily="34" charset="0"/>
              </a:rPr>
              <a:t>*</a:t>
            </a:r>
            <a:r>
              <a:rPr lang="ru-RU" b="1" dirty="0" smtClean="0">
                <a:latin typeface="Arial Narrow" pitchFamily="34" charset="0"/>
              </a:rPr>
              <a:t> запроса</a:t>
            </a:r>
          </a:p>
          <a:p>
            <a:r>
              <a:rPr lang="ru-RU" sz="1200" b="1" dirty="0" smtClean="0">
                <a:latin typeface="Arial Narrow" pitchFamily="34" charset="0"/>
              </a:rPr>
              <a:t>(на 15 % меньше по сравнению с 2014 г.)</a:t>
            </a:r>
            <a:endParaRPr lang="ru-RU" sz="1200" b="1" dirty="0">
              <a:latin typeface="Arial Narrow" pitchFamily="34" charset="0"/>
            </a:endParaRPr>
          </a:p>
        </p:txBody>
      </p:sp>
      <p:sp>
        <p:nvSpPr>
          <p:cNvPr id="12" name="TextBox 11"/>
          <p:cNvSpPr txBox="1"/>
          <p:nvPr/>
        </p:nvSpPr>
        <p:spPr>
          <a:xfrm>
            <a:off x="7596336" y="2132856"/>
            <a:ext cx="648072" cy="307777"/>
          </a:xfrm>
          <a:prstGeom prst="rect">
            <a:avLst/>
          </a:prstGeom>
          <a:noFill/>
        </p:spPr>
        <p:txBody>
          <a:bodyPr wrap="square" rtlCol="0">
            <a:spAutoFit/>
          </a:bodyPr>
          <a:lstStyle/>
          <a:p>
            <a:r>
              <a:rPr lang="ru-RU" sz="1400" b="1" dirty="0" smtClean="0">
                <a:latin typeface="Arial Narrow" pitchFamily="34" charset="0"/>
              </a:rPr>
              <a:t>28 %</a:t>
            </a:r>
            <a:endParaRPr lang="ru-RU" sz="1400" b="1" dirty="0">
              <a:latin typeface="Arial Narrow" pitchFamily="34" charset="0"/>
            </a:endParaRPr>
          </a:p>
        </p:txBody>
      </p:sp>
      <p:sp>
        <p:nvSpPr>
          <p:cNvPr id="13" name="TextBox 12"/>
          <p:cNvSpPr txBox="1"/>
          <p:nvPr/>
        </p:nvSpPr>
        <p:spPr>
          <a:xfrm>
            <a:off x="5436096" y="1556792"/>
            <a:ext cx="648072" cy="307777"/>
          </a:xfrm>
          <a:prstGeom prst="rect">
            <a:avLst/>
          </a:prstGeom>
          <a:noFill/>
        </p:spPr>
        <p:txBody>
          <a:bodyPr wrap="square" rtlCol="0">
            <a:spAutoFit/>
          </a:bodyPr>
          <a:lstStyle/>
          <a:p>
            <a:r>
              <a:rPr lang="ru-RU" sz="1400" b="1" dirty="0" smtClean="0">
                <a:latin typeface="Arial Narrow" pitchFamily="34" charset="0"/>
              </a:rPr>
              <a:t>1,2</a:t>
            </a:r>
            <a:r>
              <a:rPr lang="ru-RU" sz="1400" b="1" dirty="0" smtClean="0"/>
              <a:t> %</a:t>
            </a:r>
            <a:endParaRPr lang="ru-RU" sz="1400" b="1" dirty="0"/>
          </a:p>
        </p:txBody>
      </p:sp>
      <p:sp>
        <p:nvSpPr>
          <p:cNvPr id="14" name="TextBox 13"/>
          <p:cNvSpPr txBox="1"/>
          <p:nvPr/>
        </p:nvSpPr>
        <p:spPr>
          <a:xfrm>
            <a:off x="2051720" y="5445224"/>
            <a:ext cx="720080" cy="307777"/>
          </a:xfrm>
          <a:prstGeom prst="rect">
            <a:avLst/>
          </a:prstGeom>
          <a:noFill/>
        </p:spPr>
        <p:txBody>
          <a:bodyPr wrap="square" rtlCol="0">
            <a:spAutoFit/>
          </a:bodyPr>
          <a:lstStyle/>
          <a:p>
            <a:r>
              <a:rPr lang="ru-RU" sz="1400" b="1" dirty="0" smtClean="0">
                <a:latin typeface="Arial Narrow" pitchFamily="34" charset="0"/>
              </a:rPr>
              <a:t>0,2 %</a:t>
            </a:r>
            <a:endParaRPr lang="ru-RU" sz="1400" b="1" dirty="0">
              <a:latin typeface="Arial Narrow" pitchFamily="34" charset="0"/>
            </a:endParaRPr>
          </a:p>
        </p:txBody>
      </p:sp>
      <p:sp>
        <p:nvSpPr>
          <p:cNvPr id="15" name="TextBox 14"/>
          <p:cNvSpPr txBox="1"/>
          <p:nvPr/>
        </p:nvSpPr>
        <p:spPr>
          <a:xfrm>
            <a:off x="7668344" y="5229200"/>
            <a:ext cx="648072" cy="307777"/>
          </a:xfrm>
          <a:prstGeom prst="rect">
            <a:avLst/>
          </a:prstGeom>
          <a:noFill/>
        </p:spPr>
        <p:txBody>
          <a:bodyPr wrap="square" rtlCol="0">
            <a:spAutoFit/>
          </a:bodyPr>
          <a:lstStyle/>
          <a:p>
            <a:r>
              <a:rPr lang="ru-RU" sz="1400" b="1" dirty="0" smtClean="0">
                <a:latin typeface="Arial Narrow" pitchFamily="34" charset="0"/>
              </a:rPr>
              <a:t>33 %</a:t>
            </a:r>
            <a:endParaRPr lang="ru-RU" sz="1400" b="1" dirty="0">
              <a:latin typeface="Arial Narrow" pitchFamily="34" charset="0"/>
            </a:endParaRPr>
          </a:p>
        </p:txBody>
      </p:sp>
      <p:sp>
        <p:nvSpPr>
          <p:cNvPr id="16" name="TextBox 15"/>
          <p:cNvSpPr txBox="1"/>
          <p:nvPr/>
        </p:nvSpPr>
        <p:spPr>
          <a:xfrm>
            <a:off x="611560" y="5229200"/>
            <a:ext cx="720080" cy="307777"/>
          </a:xfrm>
          <a:prstGeom prst="rect">
            <a:avLst/>
          </a:prstGeom>
          <a:noFill/>
        </p:spPr>
        <p:txBody>
          <a:bodyPr wrap="square" rtlCol="0">
            <a:spAutoFit/>
          </a:bodyPr>
          <a:lstStyle/>
          <a:p>
            <a:r>
              <a:rPr lang="ru-RU" sz="1400" b="1" dirty="0" smtClean="0">
                <a:latin typeface="Arial Narrow" pitchFamily="34" charset="0"/>
              </a:rPr>
              <a:t>2,4 %</a:t>
            </a:r>
            <a:endParaRPr lang="ru-RU" sz="1400" b="1" dirty="0">
              <a:latin typeface="Arial Narrow" pitchFamily="34" charset="0"/>
            </a:endParaRPr>
          </a:p>
        </p:txBody>
      </p:sp>
      <p:sp>
        <p:nvSpPr>
          <p:cNvPr id="17" name="TextBox 16"/>
          <p:cNvSpPr txBox="1"/>
          <p:nvPr/>
        </p:nvSpPr>
        <p:spPr>
          <a:xfrm>
            <a:off x="611560" y="3861048"/>
            <a:ext cx="720080" cy="307777"/>
          </a:xfrm>
          <a:prstGeom prst="rect">
            <a:avLst/>
          </a:prstGeom>
          <a:noFill/>
        </p:spPr>
        <p:txBody>
          <a:bodyPr wrap="square" rtlCol="0">
            <a:spAutoFit/>
          </a:bodyPr>
          <a:lstStyle/>
          <a:p>
            <a:r>
              <a:rPr lang="ru-RU" sz="1400" b="1" dirty="0" smtClean="0">
                <a:latin typeface="Arial Narrow" pitchFamily="34" charset="0"/>
              </a:rPr>
              <a:t>0,7 %</a:t>
            </a:r>
            <a:endParaRPr lang="ru-RU" sz="1400" b="1" dirty="0">
              <a:latin typeface="Arial Narrow" pitchFamily="34" charset="0"/>
            </a:endParaRPr>
          </a:p>
        </p:txBody>
      </p:sp>
      <p:sp>
        <p:nvSpPr>
          <p:cNvPr id="18" name="TextBox 17"/>
          <p:cNvSpPr txBox="1"/>
          <p:nvPr/>
        </p:nvSpPr>
        <p:spPr>
          <a:xfrm>
            <a:off x="611560" y="2420888"/>
            <a:ext cx="720080" cy="307777"/>
          </a:xfrm>
          <a:prstGeom prst="rect">
            <a:avLst/>
          </a:prstGeom>
          <a:noFill/>
        </p:spPr>
        <p:txBody>
          <a:bodyPr wrap="square" rtlCol="0">
            <a:spAutoFit/>
          </a:bodyPr>
          <a:lstStyle/>
          <a:p>
            <a:r>
              <a:rPr lang="ru-RU" sz="1400" b="1" dirty="0" smtClean="0">
                <a:latin typeface="Arial Narrow" pitchFamily="34" charset="0"/>
              </a:rPr>
              <a:t>22,3 %</a:t>
            </a:r>
            <a:endParaRPr lang="ru-RU" sz="1400" b="1" dirty="0">
              <a:latin typeface="Arial Narrow" pitchFamily="34" charset="0"/>
            </a:endParaRPr>
          </a:p>
        </p:txBody>
      </p:sp>
      <p:sp>
        <p:nvSpPr>
          <p:cNvPr id="19" name="TextBox 18"/>
          <p:cNvSpPr txBox="1"/>
          <p:nvPr/>
        </p:nvSpPr>
        <p:spPr>
          <a:xfrm>
            <a:off x="2771800" y="1484784"/>
            <a:ext cx="720080" cy="307777"/>
          </a:xfrm>
          <a:prstGeom prst="rect">
            <a:avLst/>
          </a:prstGeom>
          <a:noFill/>
        </p:spPr>
        <p:txBody>
          <a:bodyPr wrap="square" rtlCol="0">
            <a:spAutoFit/>
          </a:bodyPr>
          <a:lstStyle/>
          <a:p>
            <a:r>
              <a:rPr lang="ru-RU" sz="1400" b="1" dirty="0" smtClean="0">
                <a:latin typeface="Arial Narrow" pitchFamily="34" charset="0"/>
              </a:rPr>
              <a:t>7,6 %</a:t>
            </a:r>
            <a:endParaRPr lang="ru-RU" sz="1400" b="1" dirty="0">
              <a:latin typeface="Arial Narrow" pitchFamily="34" charset="0"/>
            </a:endParaRPr>
          </a:p>
        </p:txBody>
      </p:sp>
      <p:sp>
        <p:nvSpPr>
          <p:cNvPr id="21" name="TextBox 20"/>
          <p:cNvSpPr txBox="1"/>
          <p:nvPr/>
        </p:nvSpPr>
        <p:spPr>
          <a:xfrm>
            <a:off x="4067944" y="5949280"/>
            <a:ext cx="3649608" cy="738664"/>
          </a:xfrm>
          <a:prstGeom prst="rect">
            <a:avLst/>
          </a:prstGeom>
          <a:noFill/>
        </p:spPr>
        <p:txBody>
          <a:bodyPr wrap="square" rtlCol="0">
            <a:spAutoFit/>
          </a:bodyPr>
          <a:lstStyle/>
          <a:p>
            <a:r>
              <a:rPr lang="ru-RU" dirty="0" smtClean="0">
                <a:latin typeface="Arial Narrow" pitchFamily="34" charset="0"/>
              </a:rPr>
              <a:t>* </a:t>
            </a:r>
            <a:r>
              <a:rPr lang="ru-RU" sz="1200" dirty="0" smtClean="0">
                <a:latin typeface="Times New Roman" pitchFamily="18" charset="0"/>
                <a:cs typeface="Times New Roman" pitchFamily="18" charset="0"/>
              </a:rPr>
              <a:t>130 организациям  отказано в проведении ГЭУТ на основании требований п. 20  приказа Минтруда России от 12.08.2014 № 549н</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Номер слайда 3"/>
          <p:cNvSpPr>
            <a:spLocks noGrp="1"/>
          </p:cNvSpPr>
          <p:nvPr>
            <p:ph type="sldNum" sz="quarter" idx="12"/>
          </p:nvPr>
        </p:nvSpPr>
        <p:spPr bwMode="auto">
          <a:xfrm>
            <a:off x="6876256" y="6381328"/>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4C94465F-E747-4495-9EA1-CDBFFEAE22BC}" type="slidenum">
              <a:rPr lang="ru-RU" sz="1800" smtClean="0">
                <a:solidFill>
                  <a:srgbClr val="626262"/>
                </a:solidFill>
                <a:latin typeface="Arial Black" pitchFamily="34" charset="0"/>
                <a:cs typeface="Arial" pitchFamily="34" charset="0"/>
              </a:rPr>
              <a:pPr fontAlgn="base">
                <a:spcBef>
                  <a:spcPct val="20000"/>
                </a:spcBef>
                <a:spcAft>
                  <a:spcPct val="0"/>
                </a:spcAft>
              </a:pPr>
              <a:t>8</a:t>
            </a:fld>
            <a:endParaRPr lang="ru-RU" sz="1800" dirty="0" smtClean="0">
              <a:solidFill>
                <a:srgbClr val="626262"/>
              </a:solidFill>
              <a:latin typeface="Arial Black" pitchFamily="34" charset="0"/>
              <a:cs typeface="Arial" pitchFamily="34" charset="0"/>
            </a:endParaRPr>
          </a:p>
        </p:txBody>
      </p:sp>
      <p:sp>
        <p:nvSpPr>
          <p:cNvPr id="49155" name="Заголовок 1"/>
          <p:cNvSpPr>
            <a:spLocks noGrp="1"/>
          </p:cNvSpPr>
          <p:nvPr>
            <p:ph type="title"/>
          </p:nvPr>
        </p:nvSpPr>
        <p:spPr>
          <a:xfrm>
            <a:off x="0" y="116632"/>
            <a:ext cx="9144000" cy="792087"/>
          </a:xfrm>
        </p:spPr>
        <p:txBody>
          <a:bodyPr/>
          <a:lstStyle/>
          <a:p>
            <a:r>
              <a:rPr lang="ru-RU" sz="1800" b="1" dirty="0" smtClean="0">
                <a:solidFill>
                  <a:schemeClr val="tx2"/>
                </a:solidFill>
                <a:latin typeface="Arial Narrow" pitchFamily="34" charset="0"/>
              </a:rPr>
              <a:t>РАСПРЕДЕЛЕНИЕ ЗАПРОСОВ ГОСУДАРСТВЕННОЙ </a:t>
            </a:r>
            <a:br>
              <a:rPr lang="ru-RU" sz="1800" b="1" dirty="0" smtClean="0">
                <a:solidFill>
                  <a:schemeClr val="tx2"/>
                </a:solidFill>
                <a:latin typeface="Arial Narrow" pitchFamily="34" charset="0"/>
              </a:rPr>
            </a:br>
            <a:r>
              <a:rPr lang="ru-RU" sz="1800" b="1" dirty="0" smtClean="0">
                <a:solidFill>
                  <a:schemeClr val="tx2"/>
                </a:solidFill>
                <a:latin typeface="Arial Narrow" pitchFamily="34" charset="0"/>
              </a:rPr>
              <a:t>ЭКСПЕРТИЗЫ УСЛОВИЙ ТРУДА ПО ВИДАМ ЭКСПЕРТИЗ (2015 ГОД)</a:t>
            </a:r>
          </a:p>
        </p:txBody>
      </p:sp>
      <p:pic>
        <p:nvPicPr>
          <p:cNvPr id="49156" name="Picture 13"/>
          <p:cNvPicPr>
            <a:picLocks noChangeAspect="1" noChangeArrowheads="1"/>
          </p:cNvPicPr>
          <p:nvPr/>
        </p:nvPicPr>
        <p:blipFill>
          <a:blip r:embed="rId2" cstate="print"/>
          <a:srcRect/>
          <a:stretch>
            <a:fillRect/>
          </a:stretch>
        </p:blipFill>
        <p:spPr bwMode="auto">
          <a:xfrm>
            <a:off x="900113" y="6364288"/>
            <a:ext cx="1800225" cy="493712"/>
          </a:xfrm>
          <a:prstGeom prst="rect">
            <a:avLst/>
          </a:prstGeom>
          <a:noFill/>
          <a:ln w="9525">
            <a:noFill/>
            <a:miter lim="800000"/>
            <a:headEnd/>
            <a:tailEnd/>
          </a:ln>
        </p:spPr>
      </p:pic>
      <p:sp>
        <p:nvSpPr>
          <p:cNvPr id="49157"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49158"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26" name="Прямоугольник 25"/>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graphicFrame>
        <p:nvGraphicFramePr>
          <p:cNvPr id="10" name="Диаграмма 9"/>
          <p:cNvGraphicFramePr/>
          <p:nvPr/>
        </p:nvGraphicFramePr>
        <p:xfrm>
          <a:off x="287016" y="908720"/>
          <a:ext cx="8677472" cy="5544616"/>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539552" y="5301208"/>
            <a:ext cx="2232248"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ru-RU" b="1" dirty="0" smtClean="0">
                <a:latin typeface="Arial Narrow" pitchFamily="34" charset="0"/>
              </a:rPr>
              <a:t>Всего 5 152</a:t>
            </a:r>
            <a:r>
              <a:rPr lang="ru-RU" sz="2400" b="1" baseline="30000" dirty="0" smtClean="0">
                <a:latin typeface="Arial Narrow" pitchFamily="34" charset="0"/>
              </a:rPr>
              <a:t>*</a:t>
            </a:r>
            <a:r>
              <a:rPr lang="ru-RU" b="1" dirty="0" smtClean="0">
                <a:latin typeface="Arial Narrow" pitchFamily="34" charset="0"/>
              </a:rPr>
              <a:t> запроса</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340768"/>
            <a:ext cx="2088232" cy="576064"/>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ru-RU" sz="1800" b="1" dirty="0" smtClean="0">
                <a:latin typeface="Arial Narrow" pitchFamily="34" charset="0"/>
              </a:rPr>
              <a:t>Всего проведено 757 экспертиз*</a:t>
            </a:r>
            <a:endParaRPr lang="ru-RU" sz="1800" b="1" dirty="0">
              <a:latin typeface="Arial Narrow" pitchFamily="34" charset="0"/>
            </a:endParaRPr>
          </a:p>
        </p:txBody>
      </p:sp>
      <p:graphicFrame>
        <p:nvGraphicFramePr>
          <p:cNvPr id="4" name="Диаграмма 3"/>
          <p:cNvGraphicFramePr/>
          <p:nvPr/>
        </p:nvGraphicFramePr>
        <p:xfrm>
          <a:off x="467544" y="1052736"/>
          <a:ext cx="8496944" cy="5040560"/>
        </p:xfrm>
        <a:graphic>
          <a:graphicData uri="http://schemas.openxmlformats.org/drawingml/2006/chart">
            <c:chart xmlns:c="http://schemas.openxmlformats.org/drawingml/2006/chart" xmlns:r="http://schemas.openxmlformats.org/officeDocument/2006/relationships" r:id="rId2"/>
          </a:graphicData>
        </a:graphic>
      </p:graphicFrame>
      <p:sp>
        <p:nvSpPr>
          <p:cNvPr id="5" name="Заголовок 1"/>
          <p:cNvSpPr txBox="1">
            <a:spLocks/>
          </p:cNvSpPr>
          <p:nvPr/>
        </p:nvSpPr>
        <p:spPr bwMode="auto">
          <a:xfrm>
            <a:off x="179512" y="260648"/>
            <a:ext cx="8784976" cy="7920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b="1" i="0" u="none" strike="noStrike" kern="1200" cap="none" spc="0" normalizeH="0" baseline="0" noProof="0" dirty="0" smtClean="0">
                <a:ln>
                  <a:noFill/>
                </a:ln>
                <a:solidFill>
                  <a:schemeClr val="tx2"/>
                </a:solidFill>
                <a:effectLst/>
                <a:uLnTx/>
                <a:uFillTx/>
                <a:latin typeface="Arial Narrow" pitchFamily="34" charset="0"/>
                <a:ea typeface="+mj-ea"/>
                <a:cs typeface="+mj-cs"/>
              </a:rPr>
              <a:t>ГОСУДАРСТВЕННАЯ ЭКСПЕРТИЗА УСЛОВИЙ ТРУДА В ЦЕЛЯХ ОЦЕНКИ КАЧЕСТВА ПРОВЕДЕНИЯ СПЕЦИАЛЬНОЙ ОЦЕНКИ УСЛОВИЙ ТРУДА ПО ФЕДЕРАЛЬНЫМ ОКРУГАМ  (2015 ГОД)</a:t>
            </a:r>
          </a:p>
        </p:txBody>
      </p:sp>
      <p:pic>
        <p:nvPicPr>
          <p:cNvPr id="6"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pic>
        <p:nvPicPr>
          <p:cNvPr id="7" name="Picture 13"/>
          <p:cNvPicPr>
            <a:picLocks noChangeAspect="1" noChangeArrowheads="1"/>
          </p:cNvPicPr>
          <p:nvPr/>
        </p:nvPicPr>
        <p:blipFill>
          <a:blip r:embed="rId4" cstate="print"/>
          <a:srcRect/>
          <a:stretch>
            <a:fillRect/>
          </a:stretch>
        </p:blipFill>
        <p:spPr bwMode="auto">
          <a:xfrm>
            <a:off x="900113" y="6364288"/>
            <a:ext cx="1800225" cy="493712"/>
          </a:xfrm>
          <a:prstGeom prst="rect">
            <a:avLst/>
          </a:prstGeom>
          <a:noFill/>
          <a:ln w="9525">
            <a:noFill/>
            <a:miter lim="800000"/>
            <a:headEnd/>
            <a:tailEnd/>
          </a:ln>
        </p:spPr>
      </p:pic>
      <p:sp>
        <p:nvSpPr>
          <p:cNvPr id="8"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9" name="Прямоугольник 8"/>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10" name="TextBox 9"/>
          <p:cNvSpPr txBox="1"/>
          <p:nvPr/>
        </p:nvSpPr>
        <p:spPr>
          <a:xfrm>
            <a:off x="251520" y="5589240"/>
            <a:ext cx="2880320" cy="646331"/>
          </a:xfrm>
          <a:prstGeom prst="rect">
            <a:avLst/>
          </a:prstGeom>
          <a:noFill/>
        </p:spPr>
        <p:txBody>
          <a:bodyPr wrap="square" rtlCol="0">
            <a:spAutoFit/>
          </a:bodyPr>
          <a:lstStyle/>
          <a:p>
            <a:r>
              <a:rPr lang="ru-RU" sz="1200" dirty="0" smtClean="0">
                <a:latin typeface="Arial Narrow" pitchFamily="34" charset="0"/>
              </a:rPr>
              <a:t>* 69 организациям  отказано в проведении ГЭУТ на основании требований п. 20  приказа Минтруда России от 12.08.2014 № 549н</a:t>
            </a:r>
            <a:endParaRPr lang="ru-RU" sz="1200" dirty="0">
              <a:latin typeface="Arial Narrow" pitchFamily="34" charset="0"/>
            </a:endParaRPr>
          </a:p>
        </p:txBody>
      </p:sp>
      <p:sp>
        <p:nvSpPr>
          <p:cNvPr id="11" name="Номер слайда 3"/>
          <p:cNvSpPr>
            <a:spLocks noGrp="1"/>
          </p:cNvSpPr>
          <p:nvPr>
            <p:ph type="sldNum" sz="quarter" idx="12"/>
          </p:nvPr>
        </p:nvSpPr>
        <p:spPr bwMode="auto">
          <a:xfrm>
            <a:off x="6876256" y="6381328"/>
            <a:ext cx="213360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pPr>
            <a:fld id="{4C94465F-E747-4495-9EA1-CDBFFEAE22BC}" type="slidenum">
              <a:rPr lang="ru-RU" sz="1800" smtClean="0">
                <a:solidFill>
                  <a:srgbClr val="626262"/>
                </a:solidFill>
                <a:latin typeface="Arial Black" pitchFamily="34" charset="0"/>
                <a:cs typeface="Arial" pitchFamily="34" charset="0"/>
              </a:rPr>
              <a:pPr fontAlgn="base">
                <a:spcBef>
                  <a:spcPct val="20000"/>
                </a:spcBef>
                <a:spcAft>
                  <a:spcPct val="0"/>
                </a:spcAft>
              </a:pPr>
              <a:t>9</a:t>
            </a:fld>
            <a:endParaRPr lang="ru-RU" sz="1800" dirty="0" smtClean="0">
              <a:solidFill>
                <a:srgbClr val="626262"/>
              </a:solidFill>
              <a:latin typeface="Arial Black" pitchFamily="34" charset="0"/>
              <a:cs typeface="Arial"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C000"/>
        </a:solidFill>
        <a:ln>
          <a:noFill/>
        </a:ln>
      </a:spPr>
      <a:bodyPr anchor="ctr"/>
      <a:lstStyle>
        <a:defPPr algn="ctr" fontAlgn="auto">
          <a:spcBef>
            <a:spcPts val="0"/>
          </a:spcBef>
          <a:spcAft>
            <a:spcPts val="0"/>
          </a:spcAft>
          <a:defRPr sz="1400" b="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21411</TotalTime>
  <Words>1178</Words>
  <Application>Microsoft Office PowerPoint</Application>
  <PresentationFormat>Экран (4:3)</PresentationFormat>
  <Paragraphs>195</Paragraphs>
  <Slides>18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   ГОСУДАРСТВЕННАЯ ЭКСПЕРТИЗА УСЛОВИЙ ТРУДА    </vt:lpstr>
      <vt:lpstr>ГОСУДАРСТВЕННАЯ ЭКСПЕРТИЗА УСЛОВИЙ ТРУДА (2015 ГОД)</vt:lpstr>
      <vt:lpstr>Слайд 3</vt:lpstr>
      <vt:lpstr>Слайд 4</vt:lpstr>
      <vt:lpstr> УСТАНОВЛЕНИЕ РАЗМЕРОВ ПЛАТЫ НА ПРОВЕДЕНИЕ ЭКСПЕРТИЗЫ КАЧЕСТВА СПЕЦИАЛЬНОЙ ОЦЕНКИ УСЛОВИЙ ТРУДА* </vt:lpstr>
      <vt:lpstr>КОЛИЧЕСТВО РАБОЧИХ МЕСТ, В ОТНОШЕНИИ КОТОРЫХ ПРОВЕДЕНА ГОСУДАРСТВЕННАЯ ЭКСПЕРТИЗА УСЛОВИЙ ТРУДА (2015 ГОД)</vt:lpstr>
      <vt:lpstr>СТРУКТУРА ЗАПРОСОВ НА ПРОВЕДЕНИЕ ГОСУДАРСТВЕННОЙ  ЭКСПЕРТИЗЫ УСЛОВИЙ ТРУДА (2015 ГОД)</vt:lpstr>
      <vt:lpstr>РАСПРЕДЕЛЕНИЕ ЗАПРОСОВ ГОСУДАРСТВЕННОЙ  ЭКСПЕРТИЗЫ УСЛОВИЙ ТРУДА ПО ВИДАМ ЭКСПЕРТИЗ (2015 ГОД)</vt:lpstr>
      <vt:lpstr>Всего проведено 757 экспертиз*</vt:lpstr>
      <vt:lpstr>Слайд 10</vt:lpstr>
      <vt:lpstr>Слайд 11</vt:lpstr>
      <vt:lpstr>Слайд 12</vt:lpstr>
      <vt:lpstr>Слайд 13</vt:lpstr>
      <vt:lpstr>РЕЗУЛЬТАТЫ ГОСУДАРСТВЕННОЙ  ЭКСПЕРТИЗЫ УСЛОВИЙ ТРУДА ПО ВИДАМ ЭКСПЕРТИЗ (2015 ГОД)</vt:lpstr>
      <vt:lpstr> ИЗМЕНЕНИЯ ПОРЯДКА РАССМОТРЕНИЯ РАЗНОГЛАСИЙ ПО ПРОВЕДЕНИЮ ЭКСПЕРТИЗЫ КАЧЕСТВА СПЕЦИАЛЬНОЙ ОЦЕНКИ УСЛОВИЙ ТРУДА </vt:lpstr>
      <vt:lpstr> НЕДОСТАТКИ, ВОЗНИКАЮЩИЕ ПРИ ПРОВЕДЕНИИ ГОСУДАРСТВЕННОЙ ЭКСПЕРТИЗЫ УСЛОВИЙ ТРУДА </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RahmatulinVD</dc:creator>
  <cp:lastModifiedBy>erofeevaua</cp:lastModifiedBy>
  <cp:revision>2042</cp:revision>
  <dcterms:created xsi:type="dcterms:W3CDTF">2012-09-14T15:26:24Z</dcterms:created>
  <dcterms:modified xsi:type="dcterms:W3CDTF">2016-12-19T12:46:27Z</dcterms:modified>
</cp:coreProperties>
</file>